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tags/tag56.xml" ContentType="application/vnd.openxmlformats-officedocument.presentationml.tags+xml"/>
  <Override PartName="/ppt/theme/themeOverride1.xml" ContentType="application/vnd.openxmlformats-officedocument.themeOverride+xml"/>
  <Override PartName="/ppt/notesSlides/notesSlide16.xml" ContentType="application/vnd.openxmlformats-officedocument.presentationml.notesSlide+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Default Extension="wdp" ContentType="image/vnd.ms-photo"/>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notesSlides/notesSlide11.xml" ContentType="application/vnd.openxmlformats-officedocument.presentationml.notesSlide+xml"/>
  <Override PartName="/ppt/tags/tag62.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slideLayouts/slideLayout16.xml" ContentType="application/vnd.openxmlformats-officedocument.presentationml.slideLayout+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1"/>
  </p:notesMasterIdLst>
  <p:sldIdLst>
    <p:sldId id="265" r:id="rId3"/>
    <p:sldId id="259" r:id="rId4"/>
    <p:sldId id="258" r:id="rId5"/>
    <p:sldId id="260" r:id="rId6"/>
    <p:sldId id="266" r:id="rId7"/>
    <p:sldId id="267" r:id="rId8"/>
    <p:sldId id="276" r:id="rId9"/>
    <p:sldId id="277" r:id="rId10"/>
    <p:sldId id="278" r:id="rId11"/>
    <p:sldId id="279" r:id="rId12"/>
    <p:sldId id="268" r:id="rId13"/>
    <p:sldId id="269" r:id="rId14"/>
    <p:sldId id="280" r:id="rId15"/>
    <p:sldId id="281" r:id="rId16"/>
    <p:sldId id="282" r:id="rId17"/>
    <p:sldId id="283" r:id="rId18"/>
    <p:sldId id="284" r:id="rId19"/>
    <p:sldId id="285" r:id="rId20"/>
    <p:sldId id="286" r:id="rId21"/>
    <p:sldId id="270" r:id="rId22"/>
    <p:sldId id="287" r:id="rId23"/>
    <p:sldId id="271" r:id="rId24"/>
    <p:sldId id="290" r:id="rId25"/>
    <p:sldId id="291" r:id="rId26"/>
    <p:sldId id="292" r:id="rId27"/>
    <p:sldId id="288" r:id="rId28"/>
    <p:sldId id="289" r:id="rId29"/>
    <p:sldId id="293" r:id="rId30"/>
    <p:sldId id="294" r:id="rId31"/>
    <p:sldId id="295" r:id="rId32"/>
    <p:sldId id="296" r:id="rId33"/>
    <p:sldId id="297" r:id="rId34"/>
    <p:sldId id="298" r:id="rId35"/>
    <p:sldId id="273" r:id="rId36"/>
    <p:sldId id="272" r:id="rId37"/>
    <p:sldId id="274" r:id="rId38"/>
    <p:sldId id="275" r:id="rId39"/>
    <p:sldId id="26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87" autoAdjust="0"/>
    <p:restoredTop sz="89425" autoAdjust="0"/>
  </p:normalViewPr>
  <p:slideViewPr>
    <p:cSldViewPr snapToGrid="0">
      <p:cViewPr varScale="1">
        <p:scale>
          <a:sx n="59" d="100"/>
          <a:sy n="59" d="100"/>
        </p:scale>
        <p:origin x="-1020"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 xmlns:p14="http://schemas.microsoft.com/office/powerpoint/2010/main" val="867363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baike.baidu.com/item/JSON" TargetMode="External"/><Relationship Id="rId3" Type="http://schemas.openxmlformats.org/officeDocument/2006/relationships/hyperlink" Target="https://baike.baidu.com/item/%E8%BF%94%E7%92%9E%E8%AF%8D/4213421" TargetMode="External"/><Relationship Id="rId7" Type="http://schemas.openxmlformats.org/officeDocument/2006/relationships/hyperlink" Target="https://baike.baidu.com/item/%E6%95%B0%E6%8D%AE%E6%8F%8F%E8%BF%B0%E8%AF%AD%E8%A8%80/6814688"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baike.baidu.com/item/XML" TargetMode="External"/><Relationship Id="rId5" Type="http://schemas.openxmlformats.org/officeDocument/2006/relationships/hyperlink" Target="https://baike.baidu.com/item/%E6%A0%87%E5%87%86%E9%80%9A%E7%94%A8%E6%A0%87%E8%AE%B0%E8%AF%AD%E8%A8%80/6805073" TargetMode="External"/><Relationship Id="rId10" Type="http://schemas.openxmlformats.org/officeDocument/2006/relationships/hyperlink" Target="https://baike.baidu.com/item/ECMAScript" TargetMode="External"/><Relationship Id="rId4" Type="http://schemas.openxmlformats.org/officeDocument/2006/relationships/hyperlink" Target="https://baike.baidu.com/item/%E8%84%9A%E6%9C%AC%E8%AF%AD%E8%A8%80/1379708" TargetMode="External"/><Relationship Id="rId9" Type="http://schemas.openxmlformats.org/officeDocument/2006/relationships/hyperlink" Target="https://baike.baidu.com/item/JavaScrip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16</a:t>
            </a:fld>
            <a:endParaRPr lang="zh-CN" altLang="en-US"/>
          </a:p>
        </p:txBody>
      </p:sp>
    </p:spTree>
    <p:extLst>
      <p:ext uri="{BB962C8B-B14F-4D97-AF65-F5344CB8AC3E}">
        <p14:creationId xmlns="" xmlns:p14="http://schemas.microsoft.com/office/powerpoint/2010/main" val="289409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chemeClr val="hlink"/>
                </a:solidFill>
              </a:rPr>
              <a:t>Key/Value</a:t>
            </a:r>
            <a:r>
              <a:rPr lang="zh-CN" altLang="en-US" sz="1200" dirty="0" smtClean="0"/>
              <a:t>：有点类似常见的</a:t>
            </a:r>
            <a:r>
              <a:rPr lang="en-US" altLang="zh-CN" sz="1200" dirty="0" err="1" smtClean="0"/>
              <a:t>HashTable</a:t>
            </a:r>
            <a:r>
              <a:rPr lang="zh-CN" altLang="en-US" sz="1200" dirty="0" smtClean="0"/>
              <a:t>，一个</a:t>
            </a:r>
            <a:r>
              <a:rPr lang="en-US" altLang="zh-CN" sz="1200" dirty="0" smtClean="0"/>
              <a:t>Key</a:t>
            </a:r>
            <a:r>
              <a:rPr lang="zh-CN" altLang="en-US" sz="1200" dirty="0" smtClean="0"/>
              <a:t>对应一个</a:t>
            </a:r>
            <a:r>
              <a:rPr lang="en-US" altLang="zh-CN" sz="1200" dirty="0" smtClean="0"/>
              <a:t>Value</a:t>
            </a:r>
            <a:r>
              <a:rPr lang="zh-CN" altLang="en-US" sz="1200" dirty="0" smtClean="0"/>
              <a:t>，</a:t>
            </a:r>
            <a:endParaRPr lang="en-US" altLang="zh-CN" sz="1200" dirty="0" smtClean="0"/>
          </a:p>
          <a:p>
            <a:r>
              <a:rPr lang="en-US" altLang="zh-CN" sz="1200" dirty="0" smtClean="0">
                <a:solidFill>
                  <a:schemeClr val="hlink"/>
                </a:solidFill>
              </a:rPr>
              <a:t>Document-oriented</a:t>
            </a:r>
            <a:r>
              <a:rPr lang="zh-CN" altLang="en-US" sz="1200" dirty="0" smtClean="0"/>
              <a:t>：</a:t>
            </a:r>
            <a:r>
              <a:rPr lang="en-US" altLang="zh-CN" sz="1200" dirty="0" smtClean="0"/>
              <a:t>Document</a:t>
            </a:r>
            <a:r>
              <a:rPr lang="zh-CN" altLang="en-US" sz="1200" dirty="0" smtClean="0"/>
              <a:t>和</a:t>
            </a:r>
            <a:r>
              <a:rPr lang="en-US" altLang="zh-CN" sz="1200" dirty="0" smtClean="0"/>
              <a:t>Key/value</a:t>
            </a:r>
            <a:r>
              <a:rPr lang="zh-CN" altLang="en-US" sz="1200" dirty="0" smtClean="0"/>
              <a:t>是非常相似的，也是一个</a:t>
            </a:r>
            <a:r>
              <a:rPr lang="en-US" altLang="zh-CN" sz="1200" dirty="0" smtClean="0"/>
              <a:t>Key</a:t>
            </a:r>
            <a:r>
              <a:rPr lang="zh-CN" altLang="en-US" sz="1200" dirty="0" smtClean="0"/>
              <a:t>对应一个</a:t>
            </a:r>
            <a:r>
              <a:rPr lang="en-US" altLang="zh-CN" sz="1200" dirty="0" smtClean="0"/>
              <a:t>Value</a:t>
            </a:r>
            <a:r>
              <a:rPr lang="zh-CN" altLang="en-US" sz="1200" dirty="0" smtClean="0"/>
              <a:t>，但是这个</a:t>
            </a:r>
            <a:r>
              <a:rPr lang="en-US" altLang="zh-CN" sz="1200" dirty="0" smtClean="0"/>
              <a:t>Value</a:t>
            </a:r>
            <a:r>
              <a:rPr lang="zh-CN" altLang="en-US" sz="1200" dirty="0" smtClean="0"/>
              <a:t>主要以</a:t>
            </a:r>
            <a:r>
              <a:rPr lang="en-US" altLang="zh-CN" sz="1200" dirty="0" smtClean="0"/>
              <a:t>JSON</a:t>
            </a:r>
            <a:r>
              <a:rPr lang="zh-CN" altLang="en-US" sz="1200" dirty="0" smtClean="0"/>
              <a:t>（</a:t>
            </a:r>
            <a:r>
              <a:rPr lang="en-US" altLang="zh-CN" sz="1200" dirty="0" smtClean="0"/>
              <a:t>JavaScript Object Notations</a:t>
            </a:r>
            <a:r>
              <a:rPr lang="zh-CN" altLang="en-US" sz="1200" dirty="0" smtClean="0"/>
              <a:t>）或者</a:t>
            </a:r>
            <a:r>
              <a:rPr lang="en-US" altLang="zh-CN" sz="1200" dirty="0" smtClean="0"/>
              <a:t>XML</a:t>
            </a:r>
            <a:r>
              <a:rPr lang="zh-CN" altLang="en-US" sz="1200" dirty="0" smtClean="0"/>
              <a:t>等格式的文档来进行存储。</a:t>
            </a:r>
            <a:endParaRPr lang="en-US" altLang="zh-CN" sz="1200" dirty="0" smtClean="0"/>
          </a:p>
          <a:p>
            <a:r>
              <a:rPr lang="en-US" altLang="zh-CN" dirty="0" smtClean="0"/>
              <a:t>Amazon Dynamo</a:t>
            </a:r>
            <a:r>
              <a:rPr lang="zh-CN" altLang="en-US" dirty="0" smtClean="0"/>
              <a:t>，</a:t>
            </a:r>
            <a:r>
              <a:rPr lang="en-US" altLang="zh-CN" dirty="0" smtClean="0"/>
              <a:t>Yahoo</a:t>
            </a:r>
            <a:r>
              <a:rPr lang="zh-CN" altLang="en-US" dirty="0" smtClean="0"/>
              <a:t>！</a:t>
            </a:r>
            <a:r>
              <a:rPr lang="en-US" altLang="zh-CN" dirty="0" smtClean="0"/>
              <a:t>PNUTS</a:t>
            </a:r>
            <a:r>
              <a:rPr lang="zh-CN" altLang="en-US" dirty="0" smtClean="0"/>
              <a:t>等均是使用</a:t>
            </a:r>
            <a:r>
              <a:rPr lang="en-US" altLang="zh-CN" dirty="0" smtClean="0"/>
              <a:t>Key/Value</a:t>
            </a:r>
            <a:r>
              <a:rPr lang="zh-CN" altLang="en-US" dirty="0" smtClean="0"/>
              <a:t>数据结构</a:t>
            </a:r>
          </a:p>
          <a:p>
            <a:r>
              <a:rPr lang="zh-CN" altLang="en-US" dirty="0" smtClean="0"/>
              <a:t>同时也有一些</a:t>
            </a:r>
            <a:r>
              <a:rPr lang="en-US" altLang="zh-CN" dirty="0" smtClean="0"/>
              <a:t>Key/Value</a:t>
            </a:r>
            <a:r>
              <a:rPr lang="zh-CN" altLang="en-US" dirty="0" smtClean="0"/>
              <a:t>的变体，如</a:t>
            </a:r>
            <a:r>
              <a:rPr lang="en-US" altLang="zh-CN" dirty="0" smtClean="0"/>
              <a:t>Google </a:t>
            </a:r>
            <a:r>
              <a:rPr lang="en-US" altLang="zh-CN" dirty="0" err="1" smtClean="0"/>
              <a:t>Bigtable</a:t>
            </a:r>
            <a:r>
              <a:rPr lang="zh-CN" altLang="en-US" dirty="0" smtClean="0"/>
              <a:t>，</a:t>
            </a:r>
            <a:r>
              <a:rPr lang="en-US" altLang="zh-CN" dirty="0" smtClean="0"/>
              <a:t>Facebook Cassandra</a:t>
            </a:r>
            <a:r>
              <a:rPr lang="zh-CN" altLang="en-US" dirty="0" smtClean="0"/>
              <a:t>，</a:t>
            </a:r>
            <a:r>
              <a:rPr lang="en-US" altLang="zh-CN" dirty="0" err="1" smtClean="0"/>
              <a:t>HyperTable</a:t>
            </a:r>
            <a:r>
              <a:rPr lang="zh-CN" altLang="en-US" dirty="0" smtClean="0"/>
              <a:t>等</a:t>
            </a:r>
          </a:p>
          <a:p>
            <a:endParaRPr lang="zh-CN" altLang="en-US" dirty="0"/>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w="12700">
            <a:solidFill>
              <a:srgbClr val="000000"/>
            </a:solidFill>
            <a:miter lim="800000"/>
            <a:headEnd/>
            <a:tailEnd/>
          </a:ln>
        </p:spPr>
      </p:sp>
      <p:sp>
        <p:nvSpPr>
          <p:cNvPr id="116739" name="备注占位符 2"/>
          <p:cNvSpPr>
            <a:spLocks noGrp="1"/>
          </p:cNvSpPr>
          <p:nvPr>
            <p:ph type="body" idx="1"/>
          </p:nvPr>
        </p:nvSpPr>
        <p:spPr>
          <a:noFill/>
          <a:extLst>
            <a:ext uri="{91240B29-F687-4F45-9708-019B960494DF}">
              <a14:hiddenLine xmlns="" xmlns:a14="http://schemas.microsoft.com/office/drawing/2010/main" w="12700">
                <a:solidFill>
                  <a:srgbClr val="000000"/>
                </a:solidFill>
                <a:miter lim="800000"/>
                <a:headEnd/>
                <a:tailEnd/>
              </a14:hiddenLine>
            </a:ext>
          </a:extLst>
        </p:spPr>
        <p:txBody>
          <a:bodyPr anchor="t"/>
          <a:lstStyle/>
          <a:p>
            <a:r>
              <a:rPr lang="zh-CN" altLang="en-US" smtClean="0"/>
              <a:t>一个域中，不同数据项中很可能有重复存储的数据内容，好在由于磁盘的单位价格越来越低，重复存储并不是很大的问题，而这种数据结构却为系统的可伸缩性带来很大便利，数据可以容易的扩展到其他机器上。</a:t>
            </a:r>
          </a:p>
        </p:txBody>
      </p:sp>
      <p:sp>
        <p:nvSpPr>
          <p:cNvPr id="116740"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lgn="r" eaLnBrk="1" hangingPunct="1">
              <a:spcBef>
                <a:spcPct val="0"/>
              </a:spcBef>
            </a:pPr>
            <a:fld id="{18FF7B83-E8CB-4FEE-BE8C-6FF6F47FA5EB}" type="slidenum">
              <a:rPr lang="zh-CN" altLang="en-US"/>
              <a:pPr algn="r" eaLnBrk="1" hangingPunct="1">
                <a:spcBef>
                  <a:spcPct val="0"/>
                </a:spcBef>
              </a:pPr>
              <a:t>23</a:t>
            </a:fld>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YAML</a:t>
            </a:r>
            <a:r>
              <a:rPr lang="zh-CN" altLang="en-US" sz="1200" b="0" i="0" kern="1200" dirty="0" smtClean="0">
                <a:solidFill>
                  <a:schemeClr val="tx1"/>
                </a:solidFill>
                <a:latin typeface="+mn-lt"/>
                <a:ea typeface="+mn-ea"/>
                <a:cs typeface="+mn-cs"/>
              </a:rPr>
              <a:t>是</a:t>
            </a:r>
            <a:r>
              <a:rPr lang="zh-CN" altLang="en-US" sz="1200" b="1" i="0" kern="1200" dirty="0" smtClean="0">
                <a:solidFill>
                  <a:schemeClr val="tx1"/>
                </a:solidFill>
                <a:latin typeface="+mn-lt"/>
                <a:ea typeface="+mn-ea"/>
                <a:cs typeface="+mn-cs"/>
              </a:rPr>
              <a:t>“</a:t>
            </a:r>
            <a:r>
              <a:rPr lang="en-US" altLang="zh-CN" sz="1200" b="1" i="0" kern="1200" dirty="0" smtClean="0">
                <a:solidFill>
                  <a:schemeClr val="tx1"/>
                </a:solidFill>
                <a:latin typeface="+mn-lt"/>
                <a:ea typeface="+mn-ea"/>
                <a:cs typeface="+mn-cs"/>
              </a:rPr>
              <a:t>YAML</a:t>
            </a:r>
            <a:r>
              <a:rPr lang="zh-CN" altLang="en-US" sz="1200" b="1" i="0" kern="1200" dirty="0" smtClean="0">
                <a:solidFill>
                  <a:schemeClr val="tx1"/>
                </a:solidFill>
                <a:latin typeface="+mn-lt"/>
                <a:ea typeface="+mn-ea"/>
                <a:cs typeface="+mn-cs"/>
              </a:rPr>
              <a:t>不是一种标记语言”</a:t>
            </a:r>
            <a:r>
              <a:rPr lang="zh-CN" altLang="en-US" sz="1200" b="0" i="0" kern="1200" dirty="0" smtClean="0">
                <a:solidFill>
                  <a:schemeClr val="tx1"/>
                </a:solidFill>
                <a:latin typeface="+mn-lt"/>
                <a:ea typeface="+mn-ea"/>
                <a:cs typeface="+mn-cs"/>
              </a:rPr>
              <a:t>的外语缩写</a:t>
            </a:r>
            <a:r>
              <a:rPr lang="zh-CN" altLang="en-US" sz="1200" b="0" i="0" kern="1200" baseline="300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；但为了强调这种语言以数据做为中心，而不是以置标语言为重点，而用</a:t>
            </a:r>
            <a:r>
              <a:rPr lang="zh-CN" altLang="en-US" sz="1200" b="0" i="0" u="none" strike="noStrike" kern="1200" dirty="0" smtClean="0">
                <a:solidFill>
                  <a:schemeClr val="tx1"/>
                </a:solidFill>
                <a:latin typeface="+mn-lt"/>
                <a:ea typeface="+mn-ea"/>
                <a:cs typeface="+mn-cs"/>
                <a:hlinkClick r:id="rId3"/>
              </a:rPr>
              <a:t>返璞词</a:t>
            </a:r>
            <a:r>
              <a:rPr lang="zh-CN" altLang="en-US" sz="1200" b="0" i="0" kern="1200" dirty="0" smtClean="0">
                <a:solidFill>
                  <a:schemeClr val="tx1"/>
                </a:solidFill>
                <a:latin typeface="+mn-lt"/>
                <a:ea typeface="+mn-ea"/>
                <a:cs typeface="+mn-cs"/>
              </a:rPr>
              <a:t>重新命名。它是一种直观的能够被电脑识别的数据序列化格式，是一个可读性高并且容易被人类阅读，容易和</a:t>
            </a:r>
            <a:r>
              <a:rPr lang="zh-CN" altLang="en-US" sz="1200" b="0" i="0" u="none" strike="noStrike" kern="1200" dirty="0" smtClean="0">
                <a:solidFill>
                  <a:schemeClr val="tx1"/>
                </a:solidFill>
                <a:latin typeface="+mn-lt"/>
                <a:ea typeface="+mn-ea"/>
                <a:cs typeface="+mn-cs"/>
                <a:hlinkClick r:id="rId4"/>
              </a:rPr>
              <a:t>脚本语言</a:t>
            </a:r>
            <a:r>
              <a:rPr lang="zh-CN" altLang="en-US" sz="1200" b="0" i="0" kern="1200" dirty="0" smtClean="0">
                <a:solidFill>
                  <a:schemeClr val="tx1"/>
                </a:solidFill>
                <a:latin typeface="+mn-lt"/>
                <a:ea typeface="+mn-ea"/>
                <a:cs typeface="+mn-cs"/>
              </a:rPr>
              <a:t>交互，用来表达资料序列的编程语言。</a:t>
            </a:r>
          </a:p>
          <a:p>
            <a:r>
              <a:rPr lang="zh-CN" altLang="en-US" sz="1200" b="0" i="0" kern="1200" dirty="0" smtClean="0">
                <a:solidFill>
                  <a:schemeClr val="tx1"/>
                </a:solidFill>
                <a:latin typeface="+mn-lt"/>
                <a:ea typeface="+mn-ea"/>
                <a:cs typeface="+mn-cs"/>
              </a:rPr>
              <a:t>它是类似于</a:t>
            </a:r>
            <a:r>
              <a:rPr lang="zh-CN" altLang="en-US" sz="1200" b="0" i="0" u="none" strike="noStrike" kern="1200" dirty="0" smtClean="0">
                <a:solidFill>
                  <a:schemeClr val="tx1"/>
                </a:solidFill>
                <a:latin typeface="+mn-lt"/>
                <a:ea typeface="+mn-ea"/>
                <a:cs typeface="+mn-cs"/>
                <a:hlinkClick r:id="rId5"/>
              </a:rPr>
              <a:t>标准通用标记语言</a:t>
            </a:r>
            <a:r>
              <a:rPr lang="zh-CN" altLang="en-US" sz="1200" b="0" i="0" kern="1200" dirty="0" smtClean="0">
                <a:solidFill>
                  <a:schemeClr val="tx1"/>
                </a:solidFill>
                <a:latin typeface="+mn-lt"/>
                <a:ea typeface="+mn-ea"/>
                <a:cs typeface="+mn-cs"/>
              </a:rPr>
              <a:t>的子集</a:t>
            </a:r>
            <a:r>
              <a:rPr lang="en-US" altLang="zh-CN" sz="1200" b="0" i="0" u="none" strike="noStrike" kern="1200" dirty="0" smtClean="0">
                <a:solidFill>
                  <a:schemeClr val="tx1"/>
                </a:solidFill>
                <a:latin typeface="+mn-lt"/>
                <a:ea typeface="+mn-ea"/>
                <a:cs typeface="+mn-cs"/>
                <a:hlinkClick r:id="rId6"/>
              </a:rPr>
              <a:t>XML</a:t>
            </a:r>
            <a:r>
              <a:rPr lang="zh-CN" altLang="en-US" sz="1200" b="0" i="0" kern="1200" dirty="0" smtClean="0">
                <a:solidFill>
                  <a:schemeClr val="tx1"/>
                </a:solidFill>
                <a:latin typeface="+mn-lt"/>
                <a:ea typeface="+mn-ea"/>
                <a:cs typeface="+mn-cs"/>
              </a:rPr>
              <a:t>的</a:t>
            </a:r>
            <a:r>
              <a:rPr lang="zh-CN" altLang="en-US" sz="1200" b="0" i="0" u="none" strike="noStrike" kern="1200" dirty="0" smtClean="0">
                <a:solidFill>
                  <a:schemeClr val="tx1"/>
                </a:solidFill>
                <a:latin typeface="+mn-lt"/>
                <a:ea typeface="+mn-ea"/>
                <a:cs typeface="+mn-cs"/>
                <a:hlinkClick r:id="rId7"/>
              </a:rPr>
              <a:t>数据描述语言</a:t>
            </a:r>
            <a:r>
              <a:rPr lang="zh-CN" altLang="en-US" sz="1200" b="0" i="0" kern="1200" dirty="0" smtClean="0">
                <a:solidFill>
                  <a:schemeClr val="tx1"/>
                </a:solidFill>
                <a:latin typeface="+mn-lt"/>
                <a:ea typeface="+mn-ea"/>
                <a:cs typeface="+mn-cs"/>
              </a:rPr>
              <a:t>，语法比</a:t>
            </a:r>
            <a:r>
              <a:rPr lang="en-US" altLang="zh-CN" sz="1200" b="0" i="0" kern="1200" dirty="0" smtClean="0">
                <a:solidFill>
                  <a:schemeClr val="tx1"/>
                </a:solidFill>
                <a:latin typeface="+mn-lt"/>
                <a:ea typeface="+mn-ea"/>
                <a:cs typeface="+mn-cs"/>
              </a:rPr>
              <a:t>XML</a:t>
            </a:r>
            <a:r>
              <a:rPr lang="zh-CN" altLang="en-US" sz="1200" b="0" i="0" kern="1200" dirty="0" smtClean="0">
                <a:solidFill>
                  <a:schemeClr val="tx1"/>
                </a:solidFill>
                <a:latin typeface="+mn-lt"/>
                <a:ea typeface="+mn-ea"/>
                <a:cs typeface="+mn-cs"/>
              </a:rPr>
              <a:t>简单很多。</a:t>
            </a:r>
          </a:p>
          <a:p>
            <a:r>
              <a:rPr lang="en-US" altLang="zh-CN" sz="1200" b="0" i="0" u="none" strike="noStrike" kern="1200" dirty="0" smtClean="0">
                <a:solidFill>
                  <a:schemeClr val="tx1"/>
                </a:solidFill>
                <a:latin typeface="+mn-lt"/>
                <a:ea typeface="+mn-ea"/>
                <a:cs typeface="+mn-cs"/>
                <a:hlinkClick r:id="rId8"/>
              </a:rPr>
              <a:t>JSON</a:t>
            </a:r>
            <a:r>
              <a:rPr lang="en-US" altLang="zh-CN" sz="1200" b="0" i="0"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hlinkClick r:id="rId9"/>
              </a:rPr>
              <a:t>JavaScript</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Object Notation, JS </a:t>
            </a:r>
            <a:r>
              <a:rPr lang="zh-CN" altLang="en-US" sz="1200" b="0" i="0" kern="1200" dirty="0" smtClean="0">
                <a:solidFill>
                  <a:schemeClr val="tx1"/>
                </a:solidFill>
                <a:latin typeface="+mn-lt"/>
                <a:ea typeface="+mn-ea"/>
                <a:cs typeface="+mn-cs"/>
              </a:rPr>
              <a:t>对象简谱</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是一种轻量级的数据交换格式。它基于 </a:t>
            </a:r>
            <a:r>
              <a:rPr lang="en-US" altLang="zh-CN" sz="1200" b="0" i="0" u="none" strike="noStrike" kern="1200" dirty="0" err="1" smtClean="0">
                <a:solidFill>
                  <a:schemeClr val="tx1"/>
                </a:solidFill>
                <a:latin typeface="+mn-lt"/>
                <a:ea typeface="+mn-ea"/>
                <a:cs typeface="+mn-cs"/>
                <a:hlinkClick r:id="rId10"/>
              </a:rPr>
              <a:t>ECMAScript</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欧洲计算机协会制定的</a:t>
            </a:r>
            <a:r>
              <a:rPr lang="en-US" altLang="zh-CN" sz="1200" b="0" i="0" kern="1200" dirty="0" err="1" smtClean="0">
                <a:solidFill>
                  <a:schemeClr val="tx1"/>
                </a:solidFill>
                <a:latin typeface="+mn-lt"/>
                <a:ea typeface="+mn-ea"/>
                <a:cs typeface="+mn-cs"/>
              </a:rPr>
              <a:t>js</a:t>
            </a:r>
            <a:r>
              <a:rPr lang="zh-CN" altLang="en-US" sz="1200" b="0" i="0" kern="1200" dirty="0" smtClean="0">
                <a:solidFill>
                  <a:schemeClr val="tx1"/>
                </a:solidFill>
                <a:latin typeface="+mn-lt"/>
                <a:ea typeface="+mn-ea"/>
                <a:cs typeface="+mn-cs"/>
              </a:rPr>
              <a:t>规范</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的一个子集，采用完全独立于编程语言的文本格式来存储和表示数据。简洁和清晰的层次结构使得 </a:t>
            </a:r>
            <a:r>
              <a:rPr lang="en-US" altLang="zh-CN" sz="1200" b="0" i="0" kern="1200" dirty="0" smtClean="0">
                <a:solidFill>
                  <a:schemeClr val="tx1"/>
                </a:solidFill>
                <a:latin typeface="+mn-lt"/>
                <a:ea typeface="+mn-ea"/>
                <a:cs typeface="+mn-cs"/>
              </a:rPr>
              <a:t>JSON </a:t>
            </a:r>
            <a:r>
              <a:rPr lang="zh-CN" altLang="en-US" sz="1200" b="0" i="0" kern="1200" dirty="0" smtClean="0">
                <a:solidFill>
                  <a:schemeClr val="tx1"/>
                </a:solidFill>
                <a:latin typeface="+mn-lt"/>
                <a:ea typeface="+mn-ea"/>
                <a:cs typeface="+mn-cs"/>
              </a:rPr>
              <a:t>成为理想的数据交换语言。 易于人阅读和编写，同时也易于机器解析和生成，并有效地提升网络传输效率。</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BSON( Binary Serialized Document Format) </a:t>
            </a:r>
            <a:r>
              <a:rPr lang="zh-CN" altLang="en-US" sz="1200" b="0" i="0" kern="1200" dirty="0" smtClean="0">
                <a:solidFill>
                  <a:schemeClr val="tx1"/>
                </a:solidFill>
                <a:latin typeface="+mn-lt"/>
                <a:ea typeface="+mn-ea"/>
                <a:cs typeface="+mn-cs"/>
              </a:rPr>
              <a:t>是一种二进制形式的存储格式，采用了类似于 </a:t>
            </a:r>
            <a:r>
              <a:rPr lang="en-US" altLang="zh-CN" sz="1200" b="0" i="0" kern="1200" dirty="0" smtClean="0">
                <a:solidFill>
                  <a:schemeClr val="tx1"/>
                </a:solidFill>
                <a:latin typeface="+mn-lt"/>
                <a:ea typeface="+mn-ea"/>
                <a:cs typeface="+mn-cs"/>
              </a:rPr>
              <a:t>C </a:t>
            </a:r>
            <a:r>
              <a:rPr lang="zh-CN" altLang="en-US" sz="1200" b="0" i="0" kern="1200" dirty="0" smtClean="0">
                <a:solidFill>
                  <a:schemeClr val="tx1"/>
                </a:solidFill>
                <a:latin typeface="+mn-lt"/>
                <a:ea typeface="+mn-ea"/>
                <a:cs typeface="+mn-cs"/>
              </a:rPr>
              <a:t>语言结构体的名称、对表示方法，支持内嵌的文档对象和数组对象，具有轻量性、可遍历性、高效性的特点，可以有效描述非结构化数据和结构化数据。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34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35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string</a:t>
            </a:r>
            <a:r>
              <a:rPr lang="zh-CN" altLang="en-US" dirty="0"/>
              <a:t> </a:t>
            </a:r>
            <a:r>
              <a:rPr lang="en-US" altLang="zh-CN" dirty="0"/>
              <a:t>set get </a:t>
            </a:r>
          </a:p>
          <a:p>
            <a:r>
              <a:rPr lang="en-US" altLang="zh-CN" dirty="0"/>
              <a:t>hash  HMSET </a:t>
            </a:r>
            <a:r>
              <a:rPr lang="en-US" altLang="zh-CN" dirty="0" err="1"/>
              <a:t>myhash</a:t>
            </a:r>
            <a:r>
              <a:rPr lang="en-US" altLang="zh-CN" dirty="0"/>
              <a:t> s1 "</a:t>
            </a:r>
            <a:r>
              <a:rPr lang="en-US" altLang="zh-CN" dirty="0" err="1"/>
              <a:t>zhangsan</a:t>
            </a:r>
            <a:r>
              <a:rPr lang="en-US" altLang="zh-CN" dirty="0"/>
              <a:t>" s2 "</a:t>
            </a:r>
            <a:r>
              <a:rPr lang="en-US" altLang="zh-CN" dirty="0" err="1"/>
              <a:t>lisi</a:t>
            </a:r>
            <a:r>
              <a:rPr lang="en-US" altLang="zh-CN" dirty="0"/>
              <a:t>"  HGET </a:t>
            </a:r>
            <a:r>
              <a:rPr lang="en-US" altLang="zh-CN" dirty="0" err="1"/>
              <a:t>myhash</a:t>
            </a:r>
            <a:r>
              <a:rPr lang="en-US" altLang="zh-CN" dirty="0"/>
              <a:t> s1</a:t>
            </a:r>
          </a:p>
          <a:p>
            <a:r>
              <a:rPr lang="en-US" altLang="zh-CN" dirty="0"/>
              <a:t>list </a:t>
            </a:r>
            <a:r>
              <a:rPr lang="en-US" altLang="zh-CN" dirty="0" err="1"/>
              <a:t>lpush</a:t>
            </a:r>
            <a:r>
              <a:rPr lang="en-US" altLang="zh-CN" dirty="0"/>
              <a:t> </a:t>
            </a:r>
            <a:r>
              <a:rPr lang="en-US" altLang="zh-CN" dirty="0" err="1"/>
              <a:t>nosql</a:t>
            </a:r>
            <a:r>
              <a:rPr lang="en-US" altLang="zh-CN" dirty="0"/>
              <a:t> </a:t>
            </a:r>
            <a:r>
              <a:rPr lang="en-US" altLang="zh-CN" dirty="0" err="1"/>
              <a:t>redis</a:t>
            </a:r>
            <a:r>
              <a:rPr lang="en-US" altLang="zh-CN" dirty="0"/>
              <a:t>     </a:t>
            </a:r>
            <a:r>
              <a:rPr lang="en-US" altLang="zh-CN" dirty="0" err="1"/>
              <a:t>lpush</a:t>
            </a:r>
            <a:r>
              <a:rPr lang="en-US" altLang="zh-CN" dirty="0"/>
              <a:t> </a:t>
            </a:r>
            <a:r>
              <a:rPr lang="en-US" altLang="zh-CN" dirty="0" err="1"/>
              <a:t>nosql</a:t>
            </a:r>
            <a:r>
              <a:rPr lang="en-US" altLang="zh-CN" dirty="0"/>
              <a:t> </a:t>
            </a:r>
            <a:r>
              <a:rPr lang="en-US" altLang="zh-CN" dirty="0" err="1"/>
              <a:t>mongodb</a:t>
            </a:r>
            <a:r>
              <a:rPr lang="en-US" altLang="zh-CN" dirty="0"/>
              <a:t>    </a:t>
            </a:r>
            <a:r>
              <a:rPr lang="en-US" altLang="zh-CN" dirty="0" err="1"/>
              <a:t>lrange</a:t>
            </a:r>
            <a:r>
              <a:rPr lang="en-US" altLang="zh-CN" dirty="0"/>
              <a:t> </a:t>
            </a:r>
            <a:r>
              <a:rPr lang="en-US" altLang="zh-CN" dirty="0" err="1"/>
              <a:t>nosql</a:t>
            </a:r>
            <a:r>
              <a:rPr lang="en-US" altLang="zh-CN" dirty="0"/>
              <a:t> 0 10</a:t>
            </a:r>
          </a:p>
          <a:p>
            <a:r>
              <a:rPr lang="en-US" altLang="zh-CN" dirty="0"/>
              <a:t>set </a:t>
            </a:r>
            <a:r>
              <a:rPr lang="en-US" altLang="zh-CN" dirty="0" err="1"/>
              <a:t>sadd</a:t>
            </a:r>
            <a:r>
              <a:rPr lang="en-US" altLang="zh-CN" dirty="0"/>
              <a:t> </a:t>
            </a:r>
            <a:r>
              <a:rPr lang="en-US" altLang="zh-CN" dirty="0" err="1" smtClean="0"/>
              <a:t>smembers</a:t>
            </a:r>
            <a:endParaRPr lang="en-US" altLang="zh-CN" dirty="0" smtClean="0"/>
          </a:p>
          <a:p>
            <a:r>
              <a:rPr lang="en-US" altLang="zh-CN" sz="1200" b="0" i="0" kern="1200" dirty="0" smtClean="0">
                <a:solidFill>
                  <a:schemeClr val="tx1"/>
                </a:solidFill>
                <a:latin typeface="+mn-lt"/>
                <a:ea typeface="+mn-ea"/>
                <a:cs typeface="+mn-cs"/>
              </a:rPr>
              <a:t>#Hash</a:t>
            </a:r>
            <a:r>
              <a:rPr lang="zh-CN" altLang="en-US" sz="1200" b="0" i="0" kern="1200" dirty="0" smtClean="0">
                <a:solidFill>
                  <a:schemeClr val="tx1"/>
                </a:solidFill>
                <a:latin typeface="+mn-lt"/>
                <a:ea typeface="+mn-ea"/>
                <a:cs typeface="+mn-cs"/>
              </a:rPr>
              <a:t>更容易存储对象，比如在设置用户姓名，年龄，邮箱等属性时，用</a:t>
            </a:r>
            <a:r>
              <a:rPr lang="en-US" altLang="zh-CN" sz="1200" b="0" i="0" kern="1200" dirty="0" smtClean="0">
                <a:solidFill>
                  <a:schemeClr val="tx1"/>
                </a:solidFill>
                <a:latin typeface="+mn-lt"/>
                <a:ea typeface="+mn-ea"/>
                <a:cs typeface="+mn-cs"/>
              </a:rPr>
              <a:t>string</a:t>
            </a:r>
            <a:r>
              <a:rPr lang="zh-CN" altLang="en-US" sz="1200" b="0" i="0" kern="1200" dirty="0" smtClean="0">
                <a:solidFill>
                  <a:schemeClr val="tx1"/>
                </a:solidFill>
                <a:latin typeface="+mn-lt"/>
                <a:ea typeface="+mn-ea"/>
                <a:cs typeface="+mn-cs"/>
              </a:rPr>
              <a:t>需要分别来进行设置存储，通过</a:t>
            </a:r>
            <a:r>
              <a:rPr lang="en-US" altLang="zh-CN" sz="1200" b="0" i="0" kern="1200" dirty="0" smtClean="0">
                <a:solidFill>
                  <a:schemeClr val="tx1"/>
                </a:solidFill>
                <a:latin typeface="+mn-lt"/>
                <a:ea typeface="+mn-ea"/>
                <a:cs typeface="+mn-cs"/>
              </a:rPr>
              <a:t>Hash</a:t>
            </a:r>
            <a:r>
              <a:rPr lang="zh-CN" altLang="en-US" sz="1200" b="0" i="0" kern="1200" dirty="0" smtClean="0">
                <a:solidFill>
                  <a:schemeClr val="tx1"/>
                </a:solidFill>
                <a:latin typeface="+mn-lt"/>
                <a:ea typeface="+mn-ea"/>
                <a:cs typeface="+mn-cs"/>
              </a:rPr>
              <a:t>就可以把属性放到对象中，然后再存储对象，因此相对于</a:t>
            </a:r>
            <a:r>
              <a:rPr lang="en-US" altLang="zh-CN" sz="1200" b="0" i="0" kern="1200" dirty="0" smtClean="0">
                <a:solidFill>
                  <a:schemeClr val="tx1"/>
                </a:solidFill>
                <a:latin typeface="+mn-lt"/>
                <a:ea typeface="+mn-ea"/>
                <a:cs typeface="+mn-cs"/>
              </a:rPr>
              <a:t>string</a:t>
            </a:r>
            <a:r>
              <a:rPr lang="zh-CN" altLang="en-US" sz="1200" b="0" i="0" kern="1200" dirty="0" smtClean="0">
                <a:solidFill>
                  <a:schemeClr val="tx1"/>
                </a:solidFill>
                <a:latin typeface="+mn-lt"/>
                <a:ea typeface="+mn-ea"/>
                <a:cs typeface="+mn-cs"/>
              </a:rPr>
              <a:t>类型，</a:t>
            </a:r>
            <a:r>
              <a:rPr lang="en-US" altLang="zh-CN" sz="1200" b="0" i="0" kern="1200" dirty="0" smtClean="0">
                <a:solidFill>
                  <a:schemeClr val="tx1"/>
                </a:solidFill>
                <a:latin typeface="+mn-lt"/>
                <a:ea typeface="+mn-ea"/>
                <a:cs typeface="+mn-cs"/>
              </a:rPr>
              <a:t>Hash</a:t>
            </a:r>
            <a:r>
              <a:rPr lang="zh-CN" altLang="en-US" sz="1200" b="0" i="0" kern="1200" dirty="0" smtClean="0">
                <a:solidFill>
                  <a:schemeClr val="tx1"/>
                </a:solidFill>
                <a:latin typeface="+mn-lt"/>
                <a:ea typeface="+mn-ea"/>
                <a:cs typeface="+mn-cs"/>
              </a:rPr>
              <a:t>类型存储对象可以占用更少的字节</a:t>
            </a:r>
            <a:r>
              <a:rPr lang="en-US" altLang="zh-CN" sz="1200" b="0" i="0" kern="1200" dirty="0" smtClean="0">
                <a:solidFill>
                  <a:schemeClr val="tx1"/>
                </a:solidFill>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36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37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fontAlgn="base">
              <a:spcBef>
                <a:spcPct val="0"/>
              </a:spcBef>
              <a:spcAft>
                <a:spcPct val="0"/>
              </a:spcAft>
            </a:pPr>
            <a:fld id="{C8DE820D-7EFE-4715-9EC5-E9BDA5B6A9CB}" type="slidenum">
              <a:rPr lang="zh-CN" altLang="en-US" smtClean="0">
                <a:latin typeface="Calibri" panose="020F0502020204030204" charset="0"/>
                <a:ea typeface="宋体" panose="02010600030101010101" pitchFamily="2" charset="-122"/>
              </a:rPr>
              <a:pPr fontAlgn="base">
                <a:spcBef>
                  <a:spcPct val="0"/>
                </a:spcBef>
                <a:spcAft>
                  <a:spcPct val="0"/>
                </a:spcAft>
              </a:pPr>
              <a:t>38</a:t>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0D20C2-CF7C-4C05-8C6C-7949320A47BC}"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a:t>
            </a:r>
            <a:r>
              <a:rPr lang="en-US" altLang="zh-CN" dirty="0" smtClean="0"/>
              <a:t>a</a:t>
            </a:r>
            <a:r>
              <a:rPr lang="zh-CN" altLang="en-US" dirty="0" smtClean="0"/>
              <a:t>）以</a:t>
            </a:r>
            <a:r>
              <a:rPr lang="en-US" altLang="zh-CN" dirty="0" smtClean="0">
                <a:solidFill>
                  <a:srgbClr val="FF0000"/>
                </a:solidFill>
              </a:rPr>
              <a:t>Facebook</a:t>
            </a:r>
            <a:r>
              <a:rPr lang="zh-CN" altLang="en-US" dirty="0" smtClean="0"/>
              <a:t>为例，一个月就要存储</a:t>
            </a:r>
            <a:r>
              <a:rPr lang="en-US" altLang="zh-CN" dirty="0" smtClean="0">
                <a:solidFill>
                  <a:srgbClr val="FF0000"/>
                </a:solidFill>
              </a:rPr>
              <a:t>1350</a:t>
            </a:r>
            <a:r>
              <a:rPr lang="zh-CN" altLang="en-US" dirty="0" smtClean="0">
                <a:solidFill>
                  <a:srgbClr val="FF0000"/>
                </a:solidFill>
              </a:rPr>
              <a:t>亿</a:t>
            </a:r>
            <a:r>
              <a:rPr lang="zh-CN" altLang="en-US" dirty="0" smtClean="0"/>
              <a:t>条（未得到确认）用户动态，对于关系数据库来说，在一张</a:t>
            </a:r>
            <a:r>
              <a:rPr lang="en-US" altLang="zh-CN" dirty="0" smtClean="0">
                <a:solidFill>
                  <a:srgbClr val="FF0000"/>
                </a:solidFill>
              </a:rPr>
              <a:t>1350</a:t>
            </a:r>
            <a:r>
              <a:rPr lang="zh-CN" altLang="en-US" dirty="0" smtClean="0">
                <a:solidFill>
                  <a:srgbClr val="FF0000"/>
                </a:solidFill>
              </a:rPr>
              <a:t>亿</a:t>
            </a:r>
            <a:r>
              <a:rPr lang="zh-CN" altLang="en-US" dirty="0" smtClean="0"/>
              <a:t>条记录的表里面进行</a:t>
            </a:r>
            <a:r>
              <a:rPr lang="en-US" altLang="zh-CN" dirty="0" smtClean="0">
                <a:solidFill>
                  <a:srgbClr val="FF0000"/>
                </a:solidFill>
              </a:rPr>
              <a:t>SQL</a:t>
            </a:r>
            <a:r>
              <a:rPr lang="zh-CN" altLang="en-US" dirty="0" smtClean="0">
                <a:solidFill>
                  <a:srgbClr val="FF0000"/>
                </a:solidFill>
              </a:rPr>
              <a:t>查询</a:t>
            </a:r>
            <a:r>
              <a:rPr lang="zh-CN" altLang="en-US" dirty="0" smtClean="0"/>
              <a:t>，效率是极其低下乃至不可忍受的。</a:t>
            </a:r>
            <a:endParaRPr lang="en-US" altLang="zh-CN" dirty="0" smtClean="0"/>
          </a:p>
          <a:p>
            <a:pPr lvl="1"/>
            <a:r>
              <a:rPr lang="zh-CN" altLang="en-US" dirty="0" smtClean="0"/>
              <a:t>（</a:t>
            </a:r>
            <a:r>
              <a:rPr lang="en-US" altLang="zh-CN" dirty="0" smtClean="0"/>
              <a:t>b</a:t>
            </a:r>
            <a:r>
              <a:rPr lang="zh-CN" altLang="en-US" dirty="0" smtClean="0"/>
              <a:t>）再例如大型</a:t>
            </a:r>
            <a:r>
              <a:rPr lang="en-US" altLang="zh-CN" dirty="0" smtClean="0"/>
              <a:t>Web</a:t>
            </a:r>
            <a:r>
              <a:rPr lang="zh-CN" altLang="en-US" dirty="0" smtClean="0"/>
              <a:t>网站或</a:t>
            </a:r>
            <a:r>
              <a:rPr lang="en-US" altLang="zh-CN" dirty="0" smtClean="0"/>
              <a:t>IM</a:t>
            </a:r>
            <a:r>
              <a:rPr lang="zh-CN" altLang="en-US" dirty="0" smtClean="0"/>
              <a:t>的用户登录系统，例如腾讯，</a:t>
            </a:r>
            <a:r>
              <a:rPr lang="en-US" altLang="zh-CN" dirty="0" smtClean="0"/>
              <a:t>MSN</a:t>
            </a:r>
            <a:r>
              <a:rPr lang="zh-CN" altLang="en-US" dirty="0" smtClean="0"/>
              <a:t>，动辄数以亿计的帐号，关系数据库也很难应付。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8</a:t>
            </a:fld>
            <a:endParaRPr lang="zh-CN" altLang="en-US"/>
          </a:p>
        </p:txBody>
      </p:sp>
    </p:spTree>
    <p:extLst>
      <p:ext uri="{BB962C8B-B14F-4D97-AF65-F5344CB8AC3E}">
        <p14:creationId xmlns="" xmlns:p14="http://schemas.microsoft.com/office/powerpoint/2010/main" val="558031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矩形 7"/>
          <p:cNvSpPr/>
          <p:nvPr userDrawn="1"/>
        </p:nvSpPr>
        <p:spPr>
          <a:xfrm>
            <a:off x="0" y="4281714"/>
            <a:ext cx="12192000" cy="20610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838200" y="5805034"/>
            <a:ext cx="10515600" cy="417512"/>
          </a:xfrm>
        </p:spPr>
        <p:txBody>
          <a:bodyPr wrap="square" anchor="ctr" anchorCtr="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pic>
        <p:nvPicPr>
          <p:cNvPr id="7" name="图片 6"/>
          <p:cNvPicPr>
            <a:picLocks noChangeAspect="1"/>
          </p:cNvPicPr>
          <p:nvPr userDrawn="1"/>
        </p:nvPicPr>
        <p:blipFill rotWithShape="1">
          <a:blip r:embed="rId2">
            <a:extLst>
              <a:ext uri="{28A0092B-C50C-407E-A947-70E740481C1C}">
                <a14:useLocalDpi xmlns="" xmlns:a14="http://schemas.microsoft.com/office/drawing/2010/main" val="0"/>
              </a:ext>
            </a:extLst>
          </a:blip>
          <a:srcRect t="45717" b="1630"/>
          <a:stretch>
            <a:fillRect/>
          </a:stretch>
        </p:blipFill>
        <p:spPr>
          <a:xfrm>
            <a:off x="0" y="0"/>
            <a:ext cx="12192000" cy="4281714"/>
          </a:xfrm>
          <a:prstGeom prst="rect">
            <a:avLst/>
          </a:prstGeom>
        </p:spPr>
      </p:pic>
      <p:sp>
        <p:nvSpPr>
          <p:cNvPr id="14" name="矩形 13"/>
          <p:cNvSpPr/>
          <p:nvPr userDrawn="1"/>
        </p:nvSpPr>
        <p:spPr>
          <a:xfrm>
            <a:off x="0" y="4005943"/>
            <a:ext cx="12192000" cy="567842"/>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838200" y="4609191"/>
            <a:ext cx="10515600" cy="1176338"/>
          </a:xfrm>
        </p:spPr>
        <p:txBody>
          <a:bodyPr wrap="square" anchor="ctr" anchorCtr="0">
            <a:normAutofit/>
          </a:bodyPr>
          <a:lstStyle>
            <a:lvl1pPr algn="ctr">
              <a:defRPr sz="4800">
                <a:solidFill>
                  <a:schemeClr val="bg1"/>
                </a:solidFill>
              </a:defRPr>
            </a:lvl1pPr>
          </a:lstStyle>
          <a:p>
            <a:r>
              <a:rPr lang="zh-CN" altLang="en-US" dirty="0" smtClean="0"/>
              <a:t>单击此处编辑母版标题样式</a:t>
            </a:r>
            <a:endParaRPr lang="zh-CN" altLang="en-US" dirty="0"/>
          </a:p>
        </p:txBody>
      </p:sp>
      <p:sp>
        <p:nvSpPr>
          <p:cNvPr id="13" name="任意多边形 12"/>
          <p:cNvSpPr/>
          <p:nvPr userDrawn="1"/>
        </p:nvSpPr>
        <p:spPr>
          <a:xfrm>
            <a:off x="5269437" y="2564083"/>
            <a:ext cx="1653126" cy="1917626"/>
          </a:xfrm>
          <a:custGeom>
            <a:avLst/>
            <a:gdLst>
              <a:gd name="connsiteX0" fmla="*/ 1188669 w 2377338"/>
              <a:gd name="connsiteY0" fmla="*/ 0 h 2757714"/>
              <a:gd name="connsiteX1" fmla="*/ 2377338 w 2377338"/>
              <a:gd name="connsiteY1" fmla="*/ 594335 h 2757714"/>
              <a:gd name="connsiteX2" fmla="*/ 2377338 w 2377338"/>
              <a:gd name="connsiteY2" fmla="*/ 2163379 h 2757714"/>
              <a:gd name="connsiteX3" fmla="*/ 1188669 w 2377338"/>
              <a:gd name="connsiteY3" fmla="*/ 2757714 h 2757714"/>
              <a:gd name="connsiteX4" fmla="*/ 0 w 2377338"/>
              <a:gd name="connsiteY4" fmla="*/ 2163379 h 2757714"/>
              <a:gd name="connsiteX5" fmla="*/ 0 w 2377338"/>
              <a:gd name="connsiteY5" fmla="*/ 594335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338" h="2757714">
                <a:moveTo>
                  <a:pt x="1188669" y="0"/>
                </a:moveTo>
                <a:lnTo>
                  <a:pt x="2377338" y="594335"/>
                </a:lnTo>
                <a:lnTo>
                  <a:pt x="2377338" y="2163379"/>
                </a:lnTo>
                <a:lnTo>
                  <a:pt x="1188669" y="2757714"/>
                </a:lnTo>
                <a:lnTo>
                  <a:pt x="0" y="2163379"/>
                </a:lnTo>
                <a:lnTo>
                  <a:pt x="0" y="594335"/>
                </a:ln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LOGO</a:t>
            </a:r>
            <a:endParaRPr lang="zh-CN" altLang="en-US" sz="3600" dirty="0"/>
          </a:p>
        </p:txBody>
      </p:sp>
      <p:sp>
        <p:nvSpPr>
          <p:cNvPr id="4" name="日期占位符 3"/>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644B83-115B-4054-AC02-DC44F3D2F9C8}" type="slidenum">
              <a:rPr lang="zh-CN" altLang="en-US" smtClean="0"/>
              <a:pPr/>
              <a:t>‹#›</a:t>
            </a:fld>
            <a:endParaRPr lang="zh-CN" altLang="en-US"/>
          </a:p>
        </p:txBody>
      </p:sp>
      <p:sp>
        <p:nvSpPr>
          <p:cNvPr id="7" name="内容占位符 6"/>
          <p:cNvSpPr>
            <a:spLocks noGrp="1"/>
          </p:cNvSpPr>
          <p:nvPr>
            <p:ph sz="quarter" idx="13"/>
          </p:nvPr>
        </p:nvSpPr>
        <p:spPr>
          <a:xfrm>
            <a:off x="339725" y="285750"/>
            <a:ext cx="11512550" cy="592772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12/24/2018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3315030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12/24/2018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4046872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7993086" y="1578285"/>
            <a:ext cx="2664296" cy="370143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56754" y="809401"/>
            <a:ext cx="1703314" cy="1631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rot="5400000">
            <a:off x="7735169" y="1359883"/>
            <a:ext cx="1349037" cy="1349037"/>
          </a:xfrm>
          <a:prstGeom prst="rect">
            <a:avLst/>
          </a:prstGeom>
        </p:spPr>
      </p:pic>
      <p:sp>
        <p:nvSpPr>
          <p:cNvPr id="7" name="Rectangle 9"/>
          <p:cNvSpPr>
            <a:spLocks noChangeArrowheads="1"/>
          </p:cNvSpPr>
          <p:nvPr/>
        </p:nvSpPr>
        <p:spPr bwMode="auto">
          <a:xfrm>
            <a:off x="1559496" y="4457356"/>
            <a:ext cx="2010111" cy="81488"/>
          </a:xfrm>
          <a:prstGeom prst="rect">
            <a:avLst/>
          </a:prstGeom>
          <a:solidFill>
            <a:schemeClr val="accent5"/>
          </a:solidFill>
          <a:ln>
            <a:noFill/>
          </a:ln>
        </p:spPr>
        <p:txBody>
          <a:bodyPr vert="horz" wrap="square" lIns="91398" tIns="45699" rIns="91398" bIns="45699" numCol="1" anchor="t" anchorCtr="0" compatLnSpc="1"/>
          <a:lstStyle/>
          <a:p>
            <a:endParaRPr lang="zh-CN" altLang="en-US"/>
          </a:p>
        </p:txBody>
      </p:sp>
      <p:sp>
        <p:nvSpPr>
          <p:cNvPr id="8" name="Rectangle 6"/>
          <p:cNvSpPr>
            <a:spLocks noChangeArrowheads="1"/>
          </p:cNvSpPr>
          <p:nvPr/>
        </p:nvSpPr>
        <p:spPr bwMode="auto">
          <a:xfrm>
            <a:off x="2874725" y="4457356"/>
            <a:ext cx="2012602" cy="81488"/>
          </a:xfrm>
          <a:prstGeom prst="rect">
            <a:avLst/>
          </a:prstGeom>
          <a:solidFill>
            <a:schemeClr val="accent1"/>
          </a:solidFill>
          <a:ln>
            <a:noFill/>
          </a:ln>
        </p:spPr>
        <p:txBody>
          <a:bodyPr vert="horz" wrap="square" lIns="91398" tIns="45699" rIns="91398" bIns="45699" numCol="1" anchor="t" anchorCtr="0" compatLnSpc="1"/>
          <a:lstStyle/>
          <a:p>
            <a:endParaRPr lang="zh-CN" altLang="en-US"/>
          </a:p>
        </p:txBody>
      </p:sp>
      <p:sp>
        <p:nvSpPr>
          <p:cNvPr id="9" name="Rectangle 7"/>
          <p:cNvSpPr>
            <a:spLocks noChangeArrowheads="1"/>
          </p:cNvSpPr>
          <p:nvPr/>
        </p:nvSpPr>
        <p:spPr bwMode="auto">
          <a:xfrm>
            <a:off x="4141865" y="4457356"/>
            <a:ext cx="2010111" cy="81488"/>
          </a:xfrm>
          <a:prstGeom prst="rect">
            <a:avLst/>
          </a:prstGeom>
          <a:solidFill>
            <a:schemeClr val="accent2"/>
          </a:solidFill>
          <a:ln>
            <a:noFill/>
          </a:ln>
        </p:spPr>
        <p:txBody>
          <a:bodyPr vert="horz" wrap="square" lIns="91398" tIns="45699" rIns="91398" bIns="45699" numCol="1" anchor="t" anchorCtr="0" compatLnSpc="1"/>
          <a:lstStyle/>
          <a:p>
            <a:endParaRPr lang="zh-CN" altLang="en-US"/>
          </a:p>
        </p:txBody>
      </p:sp>
      <p:sp>
        <p:nvSpPr>
          <p:cNvPr id="10" name="Rectangle 8"/>
          <p:cNvSpPr>
            <a:spLocks noChangeArrowheads="1"/>
          </p:cNvSpPr>
          <p:nvPr/>
        </p:nvSpPr>
        <p:spPr bwMode="auto">
          <a:xfrm>
            <a:off x="5405592" y="4457356"/>
            <a:ext cx="2012602" cy="81488"/>
          </a:xfrm>
          <a:prstGeom prst="rect">
            <a:avLst/>
          </a:prstGeom>
          <a:solidFill>
            <a:schemeClr val="accent3"/>
          </a:solidFill>
          <a:ln>
            <a:noFill/>
          </a:ln>
        </p:spPr>
        <p:txBody>
          <a:bodyPr vert="horz" wrap="square" lIns="91398" tIns="45699" rIns="91398" bIns="45699" numCol="1" anchor="t" anchorCtr="0" compatLnSpc="1"/>
          <a:lstStyle/>
          <a:p>
            <a:endParaRPr lang="zh-CN" altLang="en-US"/>
          </a:p>
        </p:txBody>
      </p:sp>
      <p:sp>
        <p:nvSpPr>
          <p:cNvPr id="2" name="标题 1"/>
          <p:cNvSpPr>
            <a:spLocks noGrp="1"/>
          </p:cNvSpPr>
          <p:nvPr>
            <p:ph type="ctrTitle" hasCustomPrompt="1"/>
          </p:nvPr>
        </p:nvSpPr>
        <p:spPr>
          <a:xfrm>
            <a:off x="1559496" y="3174558"/>
            <a:ext cx="6262856" cy="1107505"/>
          </a:xfrm>
        </p:spPr>
        <p:txBody>
          <a:bodyPr anchor="b">
            <a:normAutofit/>
          </a:bodyPr>
          <a:lstStyle>
            <a:lvl1pPr algn="l">
              <a:defRPr sz="5400"/>
            </a:lvl1pPr>
          </a:lstStyle>
          <a:p>
            <a:r>
              <a:rPr lang="zh-CN" altLang="en-US" dirty="0"/>
              <a:t>编辑标题</a:t>
            </a:r>
          </a:p>
        </p:txBody>
      </p:sp>
      <p:sp>
        <p:nvSpPr>
          <p:cNvPr id="3" name="副标题 2"/>
          <p:cNvSpPr>
            <a:spLocks noGrp="1"/>
          </p:cNvSpPr>
          <p:nvPr>
            <p:ph type="subTitle" idx="1"/>
          </p:nvPr>
        </p:nvSpPr>
        <p:spPr>
          <a:xfrm>
            <a:off x="1559496" y="4725144"/>
            <a:ext cx="6262856" cy="557644"/>
          </a:xfrm>
        </p:spPr>
        <p:txBody>
          <a:bodyPr anchor="ct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pic>
        <p:nvPicPr>
          <p:cNvPr id="16" name="图片 15"/>
          <p:cNvPicPr>
            <a:picLocks noChangeAspect="1"/>
          </p:cNvPicPr>
          <p:nvPr/>
        </p:nvPicPr>
        <p:blipFill rotWithShape="1">
          <a:blip r:embed="rId3" cstate="print">
            <a:extLst>
              <a:ext uri="{BEBA8EAE-BF5A-486C-A8C5-ECC9F3942E4B}">
                <a14:imgProps xmlns="" xmlns:a14="http://schemas.microsoft.com/office/drawing/2010/main">
                  <a14:imgLayer r:embed="rId4">
                    <a14:imgEffect>
                      <a14:saturation sat="66000"/>
                    </a14:imgEffect>
                  </a14:imgLayer>
                </a14:imgProps>
              </a:ext>
              <a:ext uri="{28A0092B-C50C-407E-A947-70E740481C1C}">
                <a14:useLocalDpi xmlns="" xmlns:a14="http://schemas.microsoft.com/office/drawing/2010/main" val="0"/>
              </a:ext>
            </a:extLst>
          </a:blip>
          <a:srcRect l="28332" t="17213" r="5372" b="14120"/>
          <a:stretch>
            <a:fillRect/>
          </a:stretch>
        </p:blipFill>
        <p:spPr>
          <a:xfrm>
            <a:off x="8018161" y="2936077"/>
            <a:ext cx="2614343" cy="18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par>
                                <p:cTn id="11" presetID="31" presetClass="entr" presetSubtype="0" fill="hold" grpId="0" nodeType="withEffect">
                                  <p:stCondLst>
                                    <p:cond delay="1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90"/>
                                          </p:val>
                                        </p:tav>
                                        <p:tav tm="100000">
                                          <p:val>
                                            <p:fltVal val="0"/>
                                          </p:val>
                                        </p:tav>
                                      </p:tavLst>
                                    </p:anim>
                                    <p:animEffect transition="in" filter="fade">
                                      <p:cBhvr>
                                        <p:cTn id="16" dur="500"/>
                                        <p:tgtEl>
                                          <p:spTgt spid="9"/>
                                        </p:tgtEl>
                                      </p:cBhvr>
                                    </p:animEffect>
                                  </p:childTnLst>
                                </p:cTn>
                              </p:par>
                              <p:par>
                                <p:cTn id="17" presetID="31"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par>
                                <p:cTn id="23" presetID="31" presetClass="entr" presetSubtype="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9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grpSp>
        <p:nvGrpSpPr>
          <p:cNvPr id="9" name="组合 8"/>
          <p:cNvGrpSpPr/>
          <p:nvPr/>
        </p:nvGrpSpPr>
        <p:grpSpPr>
          <a:xfrm>
            <a:off x="1679223" y="4590081"/>
            <a:ext cx="872294" cy="872294"/>
            <a:chOff x="1991544" y="5076986"/>
            <a:chExt cx="872294" cy="872294"/>
          </a:xfrm>
        </p:grpSpPr>
        <p:sp>
          <p:nvSpPr>
            <p:cNvPr id="11" name="椭圆 10"/>
            <p:cNvSpPr/>
            <p:nvPr/>
          </p:nvSpPr>
          <p:spPr>
            <a:xfrm>
              <a:off x="1991544" y="5076986"/>
              <a:ext cx="872294" cy="872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12" name="图片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109064" y="5194506"/>
              <a:ext cx="637254" cy="637254"/>
            </a:xfrm>
            <a:prstGeom prst="rect">
              <a:avLst/>
            </a:prstGeom>
          </p:spPr>
        </p:pic>
      </p:grpSp>
      <p:grpSp>
        <p:nvGrpSpPr>
          <p:cNvPr id="13" name="组合 12"/>
          <p:cNvGrpSpPr/>
          <p:nvPr/>
        </p:nvGrpSpPr>
        <p:grpSpPr>
          <a:xfrm>
            <a:off x="2979621" y="4590081"/>
            <a:ext cx="872294" cy="872294"/>
            <a:chOff x="2863838" y="4640839"/>
            <a:chExt cx="872294" cy="872294"/>
          </a:xfrm>
        </p:grpSpPr>
        <p:sp>
          <p:nvSpPr>
            <p:cNvPr id="15" name="椭圆 14"/>
            <p:cNvSpPr/>
            <p:nvPr/>
          </p:nvSpPr>
          <p:spPr>
            <a:xfrm>
              <a:off x="2863838" y="4640839"/>
              <a:ext cx="872294" cy="872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16" name="图片 1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952366" y="4729367"/>
              <a:ext cx="695238" cy="695238"/>
            </a:xfrm>
            <a:prstGeom prst="rect">
              <a:avLst/>
            </a:prstGeom>
          </p:spPr>
        </p:pic>
      </p:grpSp>
      <p:grpSp>
        <p:nvGrpSpPr>
          <p:cNvPr id="17" name="组合 16"/>
          <p:cNvGrpSpPr/>
          <p:nvPr/>
        </p:nvGrpSpPr>
        <p:grpSpPr>
          <a:xfrm>
            <a:off x="4280019" y="4594634"/>
            <a:ext cx="872294" cy="872294"/>
            <a:chOff x="4164236" y="4645392"/>
            <a:chExt cx="872294" cy="872294"/>
          </a:xfrm>
        </p:grpSpPr>
        <p:sp>
          <p:nvSpPr>
            <p:cNvPr id="18" name="椭圆 17"/>
            <p:cNvSpPr/>
            <p:nvPr/>
          </p:nvSpPr>
          <p:spPr>
            <a:xfrm>
              <a:off x="4164236" y="4645392"/>
              <a:ext cx="872294" cy="872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19" name="图片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267260" y="4758359"/>
              <a:ext cx="666246" cy="666246"/>
            </a:xfrm>
            <a:prstGeom prst="rect">
              <a:avLst/>
            </a:prstGeom>
          </p:spPr>
        </p:pic>
      </p:grpSp>
      <p:grpSp>
        <p:nvGrpSpPr>
          <p:cNvPr id="20" name="组合 19"/>
          <p:cNvGrpSpPr/>
          <p:nvPr/>
        </p:nvGrpSpPr>
        <p:grpSpPr>
          <a:xfrm>
            <a:off x="5580417" y="4594634"/>
            <a:ext cx="872294" cy="872294"/>
            <a:chOff x="5464634" y="4645392"/>
            <a:chExt cx="872294" cy="872294"/>
          </a:xfrm>
        </p:grpSpPr>
        <p:sp>
          <p:nvSpPr>
            <p:cNvPr id="21" name="椭圆 20"/>
            <p:cNvSpPr/>
            <p:nvPr/>
          </p:nvSpPr>
          <p:spPr>
            <a:xfrm>
              <a:off x="5464634" y="4645392"/>
              <a:ext cx="872294" cy="872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2" name="图片 2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578298" y="4768999"/>
              <a:ext cx="644965" cy="644965"/>
            </a:xfrm>
            <a:prstGeom prst="rect">
              <a:avLst/>
            </a:prstGeom>
          </p:spPr>
        </p:pic>
      </p:grpSp>
      <p:pic>
        <p:nvPicPr>
          <p:cNvPr id="10" name="图片 9"/>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rot="16200000">
            <a:off x="9452769" y="1991275"/>
            <a:ext cx="2815431" cy="2815431"/>
          </a:xfrm>
          <a:prstGeom prst="rect">
            <a:avLst/>
          </a:prstGeom>
        </p:spPr>
      </p:pic>
      <p:sp>
        <p:nvSpPr>
          <p:cNvPr id="2" name="标题 1"/>
          <p:cNvSpPr>
            <a:spLocks noGrp="1"/>
          </p:cNvSpPr>
          <p:nvPr>
            <p:ph type="title" hasCustomPrompt="1"/>
          </p:nvPr>
        </p:nvSpPr>
        <p:spPr>
          <a:xfrm>
            <a:off x="1563440" y="3042507"/>
            <a:ext cx="7568406" cy="1092112"/>
          </a:xfrm>
        </p:spPr>
        <p:txBody>
          <a:bodyPr rIns="90000" anchor="b">
            <a:normAutofit/>
          </a:bodyPr>
          <a:lstStyle>
            <a:lvl1pPr algn="l">
              <a:defRPr sz="5400"/>
            </a:lvl1pPr>
          </a:lstStyle>
          <a:p>
            <a:r>
              <a:rPr lang="zh-CN" altLang="en-US" dirty="0"/>
              <a:t>单击此处编辑标题</a:t>
            </a:r>
          </a:p>
        </p:txBody>
      </p:sp>
      <p:sp>
        <p:nvSpPr>
          <p:cNvPr id="3" name="文本占位符 2"/>
          <p:cNvSpPr>
            <a:spLocks noGrp="1"/>
          </p:cNvSpPr>
          <p:nvPr>
            <p:ph type="body" idx="1" hasCustomPrompt="1"/>
          </p:nvPr>
        </p:nvSpPr>
        <p:spPr>
          <a:xfrm>
            <a:off x="1563440" y="1412776"/>
            <a:ext cx="7568406" cy="1569713"/>
          </a:xfrm>
        </p:spPr>
        <p:txBody>
          <a:bodyPr rIns="90000" anchor="b">
            <a:normAutofit/>
          </a:bodyPr>
          <a:lstStyle>
            <a:lvl1pPr marL="0" indent="0" algn="l">
              <a:buNone/>
              <a:defRPr sz="72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pic>
        <p:nvPicPr>
          <p:cNvPr id="14" name="图片 13"/>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rot="10800000">
            <a:off x="10520746" y="1412776"/>
            <a:ext cx="1753878" cy="143974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a:extLst>
              <a:ext uri="{28A0092B-C50C-407E-A947-70E740481C1C}">
                <a14:useLocalDpi xmlns="" xmlns:a14="http://schemas.microsoft.com/office/drawing/2010/main" val="0"/>
              </a:ext>
            </a:extLst>
          </a:blip>
          <a:srcRect t="18044"/>
          <a:stretch>
            <a:fillRect/>
          </a:stretch>
        </p:blipFill>
        <p:spPr>
          <a:xfrm>
            <a:off x="1447397" y="0"/>
            <a:ext cx="9297206" cy="2538212"/>
          </a:xfrm>
          <a:prstGeom prst="rect">
            <a:avLst/>
          </a:prstGeom>
        </p:spPr>
      </p:pic>
      <p:sp>
        <p:nvSpPr>
          <p:cNvPr id="2" name="标题 1"/>
          <p:cNvSpPr>
            <a:spLocks noGrp="1"/>
          </p:cNvSpPr>
          <p:nvPr>
            <p:ph type="title" hasCustomPrompt="1"/>
          </p:nvPr>
        </p:nvSpPr>
        <p:spPr>
          <a:xfrm>
            <a:off x="2438400" y="2780928"/>
            <a:ext cx="7315200" cy="1901627"/>
          </a:xfrm>
        </p:spPr>
        <p:txBody>
          <a:bodyPr>
            <a:normAutofit/>
          </a:bodyPr>
          <a:lstStyle>
            <a:lvl1pPr algn="ctr">
              <a:defRPr sz="7200">
                <a:solidFill>
                  <a:schemeClr val="tx2"/>
                </a:solidFill>
              </a:defRPr>
            </a:lvl1pPr>
          </a:lstStyle>
          <a:p>
            <a:r>
              <a:rPr lang="zh-CN" altLang="en-US" dirty="0"/>
              <a:t>编辑标题</a:t>
            </a:r>
          </a:p>
        </p:txBody>
      </p:sp>
      <p:sp>
        <p:nvSpPr>
          <p:cNvPr id="3" name="日期占位符 2"/>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429200" y="1533600"/>
            <a:ext cx="9759600" cy="1879200"/>
          </a:xfrm>
        </p:spPr>
        <p:txBody>
          <a:bodyPr>
            <a:normAutofit/>
          </a:bodyPr>
          <a:lstStyle>
            <a:lvl1pPr marL="0" indent="0">
              <a:lnSpc>
                <a:spcPct val="170000"/>
              </a:lnSpc>
              <a:spcBef>
                <a:spcPts val="1200"/>
              </a:spcBef>
              <a:spcAft>
                <a:spcPts val="600"/>
              </a:spcAft>
              <a:buNone/>
              <a:defRPr sz="1800"/>
            </a:lvl1pPr>
            <a:lvl2pPr marL="536575"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p>
        </p:txBody>
      </p:sp>
      <p:grpSp>
        <p:nvGrpSpPr>
          <p:cNvPr id="7" name="组合 6"/>
          <p:cNvGrpSpPr/>
          <p:nvPr userDrawn="1"/>
        </p:nvGrpSpPr>
        <p:grpSpPr>
          <a:xfrm>
            <a:off x="550867" y="410256"/>
            <a:ext cx="546098" cy="593585"/>
            <a:chOff x="1392693" y="990828"/>
            <a:chExt cx="328611" cy="357186"/>
          </a:xfrm>
        </p:grpSpPr>
        <p:sp>
          <p:nvSpPr>
            <p:cNvPr id="8" name="MH_Other_1"/>
            <p:cNvSpPr/>
            <p:nvPr>
              <p:custDataLst>
                <p:tags r:id="rId1"/>
              </p:custDataLst>
            </p:nvPr>
          </p:nvSpPr>
          <p:spPr>
            <a:xfrm>
              <a:off x="1424442" y="1051152"/>
              <a:ext cx="296862" cy="296862"/>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MH_Other_2"/>
            <p:cNvSpPr/>
            <p:nvPr>
              <p:custDataLst>
                <p:tags r:id="rId2"/>
              </p:custDataLst>
            </p:nvPr>
          </p:nvSpPr>
          <p:spPr>
            <a:xfrm>
              <a:off x="1392693" y="990828"/>
              <a:ext cx="179387" cy="179387"/>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 name="日期占位符 3"/>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pPr/>
              <a:t>2018/12/24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pPr/>
              <a:t>2018/12/24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矩形 8"/>
          <p:cNvSpPr/>
          <p:nvPr userDrawn="1"/>
        </p:nvSpPr>
        <p:spPr>
          <a:xfrm>
            <a:off x="0" y="6399892"/>
            <a:ext cx="12192000" cy="458108"/>
          </a:xfrm>
          <a:prstGeom prst="rect">
            <a:avLst/>
          </a:prstGeom>
          <a:gradFill>
            <a:gsLst>
              <a:gs pos="0">
                <a:schemeClr val="accent1"/>
              </a:gs>
              <a:gs pos="25000">
                <a:schemeClr val="accent2"/>
              </a:gs>
              <a:gs pos="50000">
                <a:schemeClr val="accent3"/>
              </a:gs>
              <a:gs pos="100000">
                <a:schemeClr val="accent6"/>
              </a:gs>
              <a:gs pos="75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nvPr>
        </p:nvSpPr>
        <p:spPr>
          <a:xfrm>
            <a:off x="3933371" y="2646362"/>
            <a:ext cx="6964136" cy="1209675"/>
          </a:xfrm>
        </p:spPr>
        <p:txBody>
          <a:bodyPr anchor="ctr" anchorCtr="0">
            <a:normAutofit/>
          </a:bodyPr>
          <a:lstStyle>
            <a:lvl1pPr algn="ctr">
              <a:defRPr sz="4400"/>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933371" y="3863749"/>
            <a:ext cx="6964136" cy="505051"/>
          </a:xfrm>
        </p:spPr>
        <p:txBody>
          <a:bodyPr>
            <a:normAutofit/>
          </a:bodyPr>
          <a:lstStyle>
            <a:lvl1pPr marL="0" indent="0" algn="ctr">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7" name="矩形 6"/>
          <p:cNvSpPr/>
          <p:nvPr userDrawn="1"/>
        </p:nvSpPr>
        <p:spPr>
          <a:xfrm>
            <a:off x="1" y="2815772"/>
            <a:ext cx="1567542" cy="8563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1436915" y="2053772"/>
            <a:ext cx="2394855" cy="2394855"/>
          </a:xfrm>
          <a:prstGeom prst="ellipse">
            <a:avLst/>
          </a:prstGeom>
          <a:solidFill>
            <a:schemeClr val="bg1"/>
          </a:solidFill>
          <a:ln w="250825">
            <a:gradFill>
              <a:gsLst>
                <a:gs pos="0">
                  <a:schemeClr val="accent1"/>
                </a:gs>
                <a:gs pos="33000">
                  <a:schemeClr val="accent2"/>
                </a:gs>
                <a:gs pos="66000">
                  <a:schemeClr val="accent3"/>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日期占位符 3"/>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1242103" y="1533600"/>
            <a:ext cx="10111696" cy="2033100"/>
          </a:xfrm>
        </p:spPr>
        <p:txBody>
          <a:bodyPr>
            <a:normAutofit/>
          </a:bodyPr>
          <a:lstStyle>
            <a:lvl1pPr marL="0" indent="0">
              <a:lnSpc>
                <a:spcPct val="170000"/>
              </a:lnSpc>
              <a:spcBef>
                <a:spcPts val="1200"/>
              </a:spcBef>
              <a:spcAft>
                <a:spcPts val="600"/>
              </a:spcAft>
              <a:buNone/>
              <a:defRPr sz="1800"/>
            </a:lvl1pPr>
            <a:lvl2pPr marL="536575"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p>
        </p:txBody>
      </p:sp>
      <p:sp>
        <p:nvSpPr>
          <p:cNvPr id="4" name="内容占位符 3"/>
          <p:cNvSpPr>
            <a:spLocks noGrp="1"/>
          </p:cNvSpPr>
          <p:nvPr>
            <p:ph sz="half" idx="2"/>
          </p:nvPr>
        </p:nvSpPr>
        <p:spPr>
          <a:xfrm>
            <a:off x="1242103" y="4024083"/>
            <a:ext cx="10111696" cy="2033100"/>
          </a:xfrm>
        </p:spPr>
        <p:txBody>
          <a:bodyPr>
            <a:normAutofit/>
          </a:bodyPr>
          <a:lstStyle>
            <a:lvl1pPr marL="0" indent="0">
              <a:lnSpc>
                <a:spcPct val="170000"/>
              </a:lnSpc>
              <a:spcBef>
                <a:spcPts val="1200"/>
              </a:spcBef>
              <a:spcAft>
                <a:spcPts val="600"/>
              </a:spcAft>
              <a:buNone/>
              <a:defRPr sz="1800"/>
            </a:lvl1pPr>
            <a:lvl2pPr marL="536575"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p>
        </p:txBody>
      </p:sp>
      <p:grpSp>
        <p:nvGrpSpPr>
          <p:cNvPr id="8" name="组合 7"/>
          <p:cNvGrpSpPr/>
          <p:nvPr userDrawn="1"/>
        </p:nvGrpSpPr>
        <p:grpSpPr>
          <a:xfrm>
            <a:off x="550867" y="410256"/>
            <a:ext cx="546098" cy="593585"/>
            <a:chOff x="1392693" y="990828"/>
            <a:chExt cx="328611" cy="357186"/>
          </a:xfrm>
        </p:grpSpPr>
        <p:sp>
          <p:nvSpPr>
            <p:cNvPr id="9" name="MH_Other_1"/>
            <p:cNvSpPr/>
            <p:nvPr>
              <p:custDataLst>
                <p:tags r:id="rId1"/>
              </p:custDataLst>
            </p:nvPr>
          </p:nvSpPr>
          <p:spPr>
            <a:xfrm>
              <a:off x="1424442" y="1051152"/>
              <a:ext cx="296862" cy="296862"/>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MH_Other_2"/>
            <p:cNvSpPr/>
            <p:nvPr>
              <p:custDataLst>
                <p:tags r:id="rId2"/>
              </p:custDataLst>
            </p:nvPr>
          </p:nvSpPr>
          <p:spPr>
            <a:xfrm>
              <a:off x="1392693" y="990828"/>
              <a:ext cx="179387" cy="179387"/>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 name="日期占位符 4"/>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22000" y="2962800"/>
            <a:ext cx="5346000" cy="1015200"/>
          </a:xfrm>
        </p:spPr>
        <p:txBody>
          <a:bodyPr anchor="t" anchorCtr="0">
            <a:normAutofit/>
          </a:bodyPr>
          <a:lstStyle>
            <a:lvl1pPr algn="r">
              <a:defRPr sz="6000">
                <a:solidFill>
                  <a:schemeClr val="accent1"/>
                </a:solidFill>
                <a:latin typeface="方正舒体" pitchFamily="2" charset="-122"/>
                <a:ea typeface="方正舒体" pitchFamily="2" charset="-122"/>
              </a:defRPr>
            </a:lvl1pPr>
          </a:lstStyle>
          <a:p>
            <a:r>
              <a:rPr lang="zh-CN" altLang="en-US" dirty="0" smtClean="0"/>
              <a:t>编辑标题</a:t>
            </a:r>
            <a:endParaRPr lang="zh-CN" altLang="en-US" dirty="0"/>
          </a:p>
        </p:txBody>
      </p:sp>
      <p:pic>
        <p:nvPicPr>
          <p:cNvPr id="3" name="图片 6"/>
          <p:cNvPicPr>
            <a:picLocks noChangeAspect="1"/>
          </p:cNvPicPr>
          <p:nvPr userDrawn="1">
            <p:custDataLst>
              <p:tags r:id="rId1"/>
            </p:custDataLst>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10577" y="996951"/>
            <a:ext cx="3781425" cy="269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6399892"/>
            <a:ext cx="12192000" cy="458108"/>
          </a:xfrm>
          <a:prstGeom prst="rect">
            <a:avLst/>
          </a:prstGeom>
          <a:gradFill>
            <a:gsLst>
              <a:gs pos="0">
                <a:schemeClr val="accent1"/>
              </a:gs>
              <a:gs pos="25000">
                <a:schemeClr val="accent2"/>
              </a:gs>
              <a:gs pos="50000">
                <a:schemeClr val="accent3"/>
              </a:gs>
              <a:gs pos="100000">
                <a:schemeClr val="accent6"/>
              </a:gs>
              <a:gs pos="75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40400" y="392400"/>
            <a:ext cx="10112400" cy="723600"/>
          </a:xfrm>
        </p:spPr>
        <p:txBody>
          <a:bodyPr anchor="ctr" anchorCtr="0"/>
          <a:lstStyle>
            <a:lvl1pPr algn="ct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020400" y="1965600"/>
            <a:ext cx="2714400" cy="31428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469200" y="1724400"/>
            <a:ext cx="3312000" cy="3906000"/>
          </a:xfrm>
        </p:spPr>
        <p:txBody>
          <a:bodyPr lIns="0" rIns="0" anchor="ctr" anchorCtr="0">
            <a:normAutofit/>
          </a:bodyPr>
          <a:lstStyle>
            <a:lvl1pPr marL="0" indent="0">
              <a:lnSpc>
                <a:spcPct val="150000"/>
              </a:lnSpc>
              <a:spcBef>
                <a:spcPts val="0"/>
              </a:spcBef>
              <a:buNone/>
              <a:defRPr sz="18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15" name="矩形 14"/>
          <p:cNvSpPr/>
          <p:nvPr/>
        </p:nvSpPr>
        <p:spPr>
          <a:xfrm>
            <a:off x="2786743" y="1757248"/>
            <a:ext cx="3182257" cy="387350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日期占位符 4"/>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74779" y="365125"/>
            <a:ext cx="1336220" cy="5811838"/>
          </a:xfrm>
        </p:spPr>
        <p:txBody>
          <a:bodyPr vert="eaVert" anchor="ctr" anchorCtr="0"/>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365125"/>
            <a:ext cx="9762565"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ags" Target="../tags/tag6.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p:nvSpPr>
        <p:spPr>
          <a:xfrm>
            <a:off x="0" y="6399892"/>
            <a:ext cx="12192000" cy="458108"/>
          </a:xfrm>
          <a:prstGeom prst="rect">
            <a:avLst/>
          </a:prstGeom>
          <a:gradFill>
            <a:gsLst>
              <a:gs pos="0">
                <a:schemeClr val="accent1"/>
              </a:gs>
              <a:gs pos="25000">
                <a:schemeClr val="accent2"/>
              </a:gs>
              <a:gs pos="50000">
                <a:schemeClr val="accent3"/>
              </a:gs>
              <a:gs pos="100000">
                <a:schemeClr val="accent6"/>
              </a:gs>
              <a:gs pos="75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占位符 1"/>
          <p:cNvSpPr>
            <a:spLocks noGrp="1"/>
          </p:cNvSpPr>
          <p:nvPr>
            <p:ph type="title"/>
          </p:nvPr>
        </p:nvSpPr>
        <p:spPr>
          <a:xfrm>
            <a:off x="1242104" y="394154"/>
            <a:ext cx="10111695" cy="72344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242104" y="1275210"/>
            <a:ext cx="10111695" cy="4509869"/>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457948"/>
            <a:ext cx="2743200" cy="365125"/>
          </a:xfrm>
          <a:prstGeom prst="rect">
            <a:avLst/>
          </a:prstGeom>
        </p:spPr>
        <p:txBody>
          <a:bodyPr vert="horz" lIns="91440" tIns="45720" rIns="91440" bIns="45720" rtlCol="0" anchor="ctr"/>
          <a:lstStyle>
            <a:lvl1pPr algn="l">
              <a:defRPr sz="1200">
                <a:solidFill>
                  <a:srgbClr val="FFFFFF"/>
                </a:solidFill>
              </a:defRPr>
            </a:lvl1pPr>
          </a:lstStyle>
          <a:p>
            <a:fld id="{E528DE8F-8DB5-4710-82E5-6DACE62778C2}" type="datetimeFigureOut">
              <a:rPr lang="zh-CN" altLang="en-US" smtClean="0"/>
              <a:pPr/>
              <a:t>2018/12/24</a:t>
            </a:fld>
            <a:endParaRPr lang="zh-CN" altLang="en-US"/>
          </a:p>
        </p:txBody>
      </p:sp>
      <p:sp>
        <p:nvSpPr>
          <p:cNvPr id="5" name="页脚占位符 4"/>
          <p:cNvSpPr>
            <a:spLocks noGrp="1"/>
          </p:cNvSpPr>
          <p:nvPr>
            <p:ph type="ftr" sz="quarter" idx="3"/>
          </p:nvPr>
        </p:nvSpPr>
        <p:spPr>
          <a:xfrm>
            <a:off x="4038600" y="6457948"/>
            <a:ext cx="4114800" cy="365125"/>
          </a:xfrm>
          <a:prstGeom prst="rect">
            <a:avLst/>
          </a:prstGeom>
        </p:spPr>
        <p:txBody>
          <a:bodyPr vert="horz" lIns="91440" tIns="45720" rIns="91440" bIns="45720" rtlCol="0" anchor="ctr"/>
          <a:lstStyle>
            <a:lvl1pPr algn="ctr">
              <a:defRPr sz="1200">
                <a:solidFill>
                  <a:srgbClr val="FFFFFF"/>
                </a:solidFill>
              </a:defRPr>
            </a:lvl1pPr>
          </a:lstStyle>
          <a:p>
            <a:endParaRPr lang="zh-CN" altLang="en-US"/>
          </a:p>
        </p:txBody>
      </p:sp>
      <p:sp>
        <p:nvSpPr>
          <p:cNvPr id="6" name="灯片编号占位符 5"/>
          <p:cNvSpPr>
            <a:spLocks noGrp="1"/>
          </p:cNvSpPr>
          <p:nvPr>
            <p:ph type="sldNum" sz="quarter" idx="4"/>
          </p:nvPr>
        </p:nvSpPr>
        <p:spPr>
          <a:xfrm>
            <a:off x="8610600" y="6457948"/>
            <a:ext cx="2743200" cy="365125"/>
          </a:xfrm>
          <a:prstGeom prst="rect">
            <a:avLst/>
          </a:prstGeom>
        </p:spPr>
        <p:txBody>
          <a:bodyPr vert="horz" lIns="91440" tIns="45720" rIns="91440" bIns="45720" rtlCol="0" anchor="ctr"/>
          <a:lstStyle>
            <a:lvl1pPr algn="r">
              <a:defRPr sz="1200">
                <a:solidFill>
                  <a:srgbClr val="FFFFFF"/>
                </a:solidFill>
              </a:defRPr>
            </a:lvl1pPr>
          </a:lstStyle>
          <a:p>
            <a:fld id="{7A644B83-115B-4054-AC02-DC44F3D2F9C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0" r:id="rId11"/>
    <p:sldLayoutId id="2147483671" r:id="rId12"/>
  </p:sldLayoutIdLst>
  <p:txStyles>
    <p:titleStyle>
      <a:lvl1pPr algn="l" defTabSz="914400" rtl="0" eaLnBrk="1" latinLnBrk="0" hangingPunct="1">
        <a:lnSpc>
          <a:spcPct val="90000"/>
        </a:lnSpc>
        <a:spcBef>
          <a:spcPct val="0"/>
        </a:spcBef>
        <a:buNone/>
        <a:defRPr sz="3200" kern="1200">
          <a:gradFill>
            <a:gsLst>
              <a:gs pos="0">
                <a:schemeClr val="accent1"/>
              </a:gs>
              <a:gs pos="33000">
                <a:schemeClr val="accent2"/>
              </a:gs>
              <a:gs pos="66000">
                <a:schemeClr val="accent3"/>
              </a:gs>
              <a:gs pos="100000">
                <a:schemeClr val="accent4"/>
              </a:gs>
            </a:gsLst>
            <a:lin ang="0" scaled="0"/>
          </a:gradFill>
          <a:latin typeface="+mj-lt"/>
          <a:ea typeface="+mj-ea"/>
          <a:cs typeface="+mj-cs"/>
        </a:defRPr>
      </a:lvl1pPr>
    </p:titleStyle>
    <p:bodyStyle>
      <a:lvl1pPr marL="449580" indent="-449580" algn="l" defTabSz="914400" rtl="0" eaLnBrk="1" latinLnBrk="0" hangingPunct="1">
        <a:lnSpc>
          <a:spcPct val="120000"/>
        </a:lnSpc>
        <a:spcBef>
          <a:spcPts val="1000"/>
        </a:spcBef>
        <a:buClr>
          <a:schemeClr val="accent1"/>
        </a:buClr>
        <a:buSzPct val="80000"/>
        <a:buFont typeface="Wingdings" panose="05000000000000000000" pitchFamily="2" charset="2"/>
        <a:buChar char=""/>
        <a:defRPr sz="2400" kern="1200">
          <a:solidFill>
            <a:schemeClr val="tx1"/>
          </a:solidFill>
          <a:latin typeface="+mn-lt"/>
          <a:ea typeface="+mn-ea"/>
          <a:cs typeface="+mn-cs"/>
        </a:defRPr>
      </a:lvl1pPr>
      <a:lvl2pPr marL="812800" indent="-276225"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latin typeface="+mn-ea"/>
                <a:ea typeface="+mn-ea"/>
              </a:defRPr>
            </a:lvl1pPr>
          </a:lstStyle>
          <a:p>
            <a:fld id="{760FBDFE-C587-4B4C-A407-44438C67B59E}" type="datetimeFigureOut">
              <a:rPr lang="zh-CN" altLang="en-US" smtClean="0"/>
              <a:pPr/>
              <a:t>2018/12/24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latin typeface="+mn-ea"/>
                <a:ea typeface="+mn-ea"/>
              </a:defRPr>
            </a:lvl1pPr>
          </a:lstStyle>
          <a:p>
            <a:fld id="{49AE70B2-8BF9-45C0-BB95-33D1B9D3A854}" type="slidenum">
              <a:rPr lang="zh-CN" altLang="en-US" smtClean="0"/>
              <a:pPr/>
              <a:t>‹#›</a:t>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hyperlink" Target="https://www.ibm.com/developerworks/mydeveloperworks/blogs/sbose/entry/gathering_clouds_of_xaa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tags" Target="../tags/tag29.xml"/><Relationship Id="rId3" Type="http://schemas.openxmlformats.org/officeDocument/2006/relationships/tags" Target="../tags/tag14.xml"/><Relationship Id="rId21" Type="http://schemas.openxmlformats.org/officeDocument/2006/relationships/notesSlide" Target="../notesSlides/notesSlide2.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19" Type="http://schemas.openxmlformats.org/officeDocument/2006/relationships/tags" Target="../tags/tag30.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s>
</file>

<file path=ppt/slides/_rels/slide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en.wikipedia.org/wiki/JSON" TargetMode="External"/><Relationship Id="rId3" Type="http://schemas.openxmlformats.org/officeDocument/2006/relationships/hyperlink" Target="http://en.wikipedia.org/wiki/Computer_program" TargetMode="External"/><Relationship Id="rId7" Type="http://schemas.openxmlformats.org/officeDocument/2006/relationships/hyperlink" Target="http://en.wikipedia.org/wiki/YA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en.wikipedia.org/wiki/XML" TargetMode="External"/><Relationship Id="rId5" Type="http://schemas.openxmlformats.org/officeDocument/2006/relationships/hyperlink" Target="http://en.wikipedia.org/wiki/NoSQL" TargetMode="External"/><Relationship Id="rId4" Type="http://schemas.openxmlformats.org/officeDocument/2006/relationships/hyperlink" Target="http://en.wikipedia.org/wiki/Semi-structured_model" TargetMode="External"/><Relationship Id="rId9" Type="http://schemas.openxmlformats.org/officeDocument/2006/relationships/hyperlink" Target="http://en.wikipedia.org/wiki/BS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3.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37.xml"/></Relationships>
</file>

<file path=ppt/slides/_rels/slide5.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41.xml"/></Relationships>
</file>

<file path=ppt/slides/_rels/slide6.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4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2"/>
            </p:custDataLst>
          </p:nvPr>
        </p:nvSpPr>
        <p:spPr/>
        <p:txBody>
          <a:bodyPr>
            <a:normAutofit/>
          </a:bodyPr>
          <a:lstStyle/>
          <a:p>
            <a:pPr>
              <a:lnSpc>
                <a:spcPct val="120000"/>
              </a:lnSpc>
            </a:pPr>
            <a:r>
              <a:rPr lang="zh-CN" altLang="en-US">
                <a:sym typeface="+mn-lt"/>
              </a:rPr>
              <a:t>非关系型数据库</a:t>
            </a:r>
          </a:p>
        </p:txBody>
      </p:sp>
      <p:sp>
        <p:nvSpPr>
          <p:cNvPr id="10" name="矩形 9"/>
          <p:cNvSpPr/>
          <p:nvPr>
            <p:custDataLst>
              <p:tags r:id="rId3"/>
            </p:custDataLst>
          </p:nvPr>
        </p:nvSpPr>
        <p:spPr>
          <a:xfrm>
            <a:off x="1559496" y="1484784"/>
            <a:ext cx="4608512" cy="168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20000"/>
              </a:lnSpc>
            </a:pPr>
            <a:r>
              <a:rPr lang="en-US" altLang="zh-CN" sz="8000" b="1" dirty="0">
                <a:solidFill>
                  <a:schemeClr val="tx2"/>
                </a:solidFill>
                <a:cs typeface="+mn-ea"/>
                <a:sym typeface="+mn-lt"/>
              </a:rPr>
              <a:t>NoSql</a:t>
            </a: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advTm="9710"/>
    </mc:Choice>
    <mc:Fallback>
      <p:transition spd="slow" advTm="97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D832BD61-B3CB-486E-91EA-CB04EC290BFD}" type="slidenum">
              <a:rPr lang="zh-CN" altLang="en-US"/>
              <a:pPr/>
              <a:t>10</a:t>
            </a:fld>
            <a:endParaRPr lang="en-US" altLang="zh-CN"/>
          </a:p>
        </p:txBody>
      </p:sp>
      <p:sp>
        <p:nvSpPr>
          <p:cNvPr id="24578" name="Text Box 2"/>
          <p:cNvSpPr txBox="1">
            <a:spLocks noChangeArrowheads="1"/>
          </p:cNvSpPr>
          <p:nvPr/>
        </p:nvSpPr>
        <p:spPr bwMode="auto">
          <a:xfrm>
            <a:off x="215901" y="971550"/>
            <a:ext cx="11664951" cy="5789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1000" tIns="40500" rIns="81000" bIns="40500"/>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eaLnBrk="1" hangingPunct="1">
              <a:buSzPct val="100000"/>
              <a:buFont typeface="Times New Roman" pitchFamily="18" charset="0"/>
              <a:buChar char="•"/>
            </a:pPr>
            <a:r>
              <a:rPr lang="en-US" altLang="zh-CN" sz="1600" dirty="0" err="1">
                <a:ea typeface="MingLiU" pitchFamily="49" charset="-120"/>
              </a:rPr>
              <a:t>AaaS</a:t>
            </a:r>
            <a:r>
              <a:rPr lang="en-US" altLang="zh-CN" sz="1600" dirty="0">
                <a:ea typeface="MingLiU" pitchFamily="49" charset="-120"/>
              </a:rPr>
              <a:t>		Architecture as a Service</a:t>
            </a:r>
          </a:p>
          <a:p>
            <a:pPr eaLnBrk="1" hangingPunct="1">
              <a:buSzPct val="100000"/>
              <a:buFont typeface="Times New Roman" pitchFamily="18" charset="0"/>
              <a:buChar char="•"/>
            </a:pPr>
            <a:r>
              <a:rPr lang="en-US" altLang="zh-CN" sz="1600" dirty="0" err="1">
                <a:ea typeface="MingLiU" pitchFamily="49" charset="-120"/>
              </a:rPr>
              <a:t>BaaS</a:t>
            </a:r>
            <a:r>
              <a:rPr lang="en-US" altLang="zh-CN" sz="1600" dirty="0">
                <a:ea typeface="MingLiU" pitchFamily="49" charset="-120"/>
              </a:rPr>
              <a:t>		Business as a Service</a:t>
            </a:r>
          </a:p>
          <a:p>
            <a:pPr eaLnBrk="1" hangingPunct="1">
              <a:buSzPct val="100000"/>
              <a:buFont typeface="Times New Roman" pitchFamily="18" charset="0"/>
              <a:buChar char="•"/>
            </a:pPr>
            <a:r>
              <a:rPr lang="en-US" altLang="zh-CN" sz="1600" dirty="0" err="1">
                <a:ea typeface="MingLiU" pitchFamily="49" charset="-120"/>
              </a:rPr>
              <a:t>CaaS</a:t>
            </a:r>
            <a:r>
              <a:rPr lang="en-US" altLang="zh-CN" sz="1600" dirty="0">
                <a:ea typeface="MingLiU" pitchFamily="49" charset="-120"/>
              </a:rPr>
              <a:t>		Computing as a Service</a:t>
            </a:r>
          </a:p>
          <a:p>
            <a:pPr eaLnBrk="1" hangingPunct="1">
              <a:buSzPct val="100000"/>
              <a:buFont typeface="Times New Roman" pitchFamily="18" charset="0"/>
              <a:buChar char="•"/>
            </a:pPr>
            <a:r>
              <a:rPr lang="pt-BR" altLang="en-US" sz="1600" dirty="0">
                <a:ea typeface="MingLiU" pitchFamily="49" charset="-120"/>
              </a:rPr>
              <a:t>DaaS		Data as a Service</a:t>
            </a:r>
          </a:p>
          <a:p>
            <a:pPr eaLnBrk="1" hangingPunct="1">
              <a:buSzPct val="100000"/>
              <a:buFont typeface="Times New Roman" pitchFamily="18" charset="0"/>
              <a:buChar char="•"/>
            </a:pPr>
            <a:r>
              <a:rPr lang="pt-BR" altLang="en-US" sz="1600" dirty="0">
                <a:ea typeface="MingLiU" pitchFamily="49" charset="-120"/>
              </a:rPr>
              <a:t>DBaaS		Database as a Service</a:t>
            </a:r>
          </a:p>
          <a:p>
            <a:pPr eaLnBrk="1" hangingPunct="1">
              <a:buSzPct val="100000"/>
              <a:buFont typeface="Times New Roman" pitchFamily="18" charset="0"/>
              <a:buChar char="•"/>
            </a:pPr>
            <a:r>
              <a:rPr lang="en-US" altLang="zh-CN" sz="1600" dirty="0" err="1">
                <a:ea typeface="MingLiU" pitchFamily="49" charset="-120"/>
              </a:rPr>
              <a:t>EaaS</a:t>
            </a:r>
            <a:r>
              <a:rPr lang="en-US" altLang="zh-CN" sz="1600" dirty="0">
                <a:ea typeface="MingLiU" pitchFamily="49" charset="-120"/>
              </a:rPr>
              <a:t>		Ethernet as a Service</a:t>
            </a:r>
          </a:p>
          <a:p>
            <a:pPr eaLnBrk="1" hangingPunct="1">
              <a:buSzPct val="100000"/>
              <a:buFont typeface="Times New Roman" pitchFamily="18" charset="0"/>
              <a:buChar char="•"/>
            </a:pPr>
            <a:r>
              <a:rPr lang="en-US" altLang="zh-CN" sz="1600" dirty="0" err="1">
                <a:ea typeface="MingLiU" pitchFamily="49" charset="-120"/>
              </a:rPr>
              <a:t>FaaS</a:t>
            </a:r>
            <a:r>
              <a:rPr lang="en-US" altLang="zh-CN" sz="1600" dirty="0">
                <a:ea typeface="MingLiU" pitchFamily="49" charset="-120"/>
              </a:rPr>
              <a:t>		Frameworks as a Service</a:t>
            </a:r>
          </a:p>
          <a:p>
            <a:pPr eaLnBrk="1" hangingPunct="1">
              <a:buSzPct val="100000"/>
              <a:buFont typeface="Times New Roman" pitchFamily="18" charset="0"/>
              <a:buChar char="•"/>
            </a:pPr>
            <a:r>
              <a:rPr lang="en-US" altLang="zh-CN" sz="1600" dirty="0" err="1">
                <a:ea typeface="MingLiU" pitchFamily="49" charset="-120"/>
              </a:rPr>
              <a:t>GaaS</a:t>
            </a:r>
            <a:r>
              <a:rPr lang="en-US" altLang="zh-CN" sz="1600" dirty="0">
                <a:ea typeface="MingLiU" pitchFamily="49" charset="-120"/>
              </a:rPr>
              <a:t>		Globalization or Governance as a Service</a:t>
            </a:r>
          </a:p>
          <a:p>
            <a:pPr eaLnBrk="1" hangingPunct="1">
              <a:buSzPct val="100000"/>
              <a:buFont typeface="Times New Roman" pitchFamily="18" charset="0"/>
              <a:buChar char="•"/>
            </a:pPr>
            <a:r>
              <a:rPr lang="en-US" altLang="zh-CN" sz="1600" dirty="0" err="1">
                <a:ea typeface="MingLiU" pitchFamily="49" charset="-120"/>
              </a:rPr>
              <a:t>HaaS</a:t>
            </a:r>
            <a:r>
              <a:rPr lang="en-US" altLang="zh-CN" sz="1600" dirty="0">
                <a:ea typeface="MingLiU" pitchFamily="49" charset="-120"/>
              </a:rPr>
              <a:t>		Hardware as a Service</a:t>
            </a:r>
          </a:p>
          <a:p>
            <a:pPr eaLnBrk="1" hangingPunct="1">
              <a:buSzPct val="100000"/>
              <a:buFont typeface="Times New Roman" pitchFamily="18" charset="0"/>
              <a:buChar char="•"/>
            </a:pPr>
            <a:r>
              <a:rPr lang="en-US" altLang="zh-CN" sz="1600" dirty="0" err="1">
                <a:ea typeface="MingLiU" pitchFamily="49" charset="-120"/>
              </a:rPr>
              <a:t>IMaaS</a:t>
            </a:r>
            <a:r>
              <a:rPr lang="en-US" altLang="zh-CN" sz="1600" dirty="0">
                <a:ea typeface="MingLiU" pitchFamily="49" charset="-120"/>
              </a:rPr>
              <a:t>		Information as a Service</a:t>
            </a:r>
          </a:p>
          <a:p>
            <a:pPr eaLnBrk="1" hangingPunct="1">
              <a:buSzPct val="100000"/>
              <a:buFont typeface="Times New Roman" pitchFamily="18" charset="0"/>
              <a:buChar char="•"/>
            </a:pPr>
            <a:r>
              <a:rPr lang="en-US" altLang="zh-CN" sz="2500" b="1" dirty="0" err="1">
                <a:solidFill>
                  <a:srgbClr val="FF0000"/>
                </a:solidFill>
                <a:effectLst>
                  <a:outerShdw blurRad="38100" dist="38100" dir="2700000" algn="tl">
                    <a:srgbClr val="C0C0C0"/>
                  </a:outerShdw>
                </a:effectLst>
                <a:ea typeface="MingLiU" pitchFamily="49" charset="-120"/>
              </a:rPr>
              <a:t>IaaS</a:t>
            </a:r>
            <a:r>
              <a:rPr lang="en-US" altLang="zh-CN" sz="2500" b="1" dirty="0">
                <a:solidFill>
                  <a:srgbClr val="FF0000"/>
                </a:solidFill>
                <a:effectLst>
                  <a:outerShdw blurRad="38100" dist="38100" dir="2700000" algn="tl">
                    <a:srgbClr val="C0C0C0"/>
                  </a:outerShdw>
                </a:effectLst>
                <a:ea typeface="MingLiU" pitchFamily="49" charset="-120"/>
              </a:rPr>
              <a:t>	Infrastructure or Integration as a Service</a:t>
            </a:r>
          </a:p>
          <a:p>
            <a:pPr eaLnBrk="1" hangingPunct="1">
              <a:buSzPct val="100000"/>
              <a:buFont typeface="Times New Roman" pitchFamily="18" charset="0"/>
              <a:buChar char="•"/>
            </a:pPr>
            <a:r>
              <a:rPr lang="en-US" altLang="zh-CN" sz="1600" dirty="0" err="1">
                <a:ea typeface="MingLiU" pitchFamily="49" charset="-120"/>
              </a:rPr>
              <a:t>IDaaS</a:t>
            </a:r>
            <a:r>
              <a:rPr lang="en-US" altLang="zh-CN" sz="1600" dirty="0">
                <a:ea typeface="MingLiU" pitchFamily="49" charset="-120"/>
              </a:rPr>
              <a:t>		Identity as a Service</a:t>
            </a:r>
          </a:p>
          <a:p>
            <a:pPr eaLnBrk="1" hangingPunct="1">
              <a:buSzPct val="100000"/>
              <a:buFont typeface="Times New Roman" pitchFamily="18" charset="0"/>
              <a:buChar char="•"/>
            </a:pPr>
            <a:r>
              <a:rPr lang="en-US" altLang="zh-CN" sz="1600" dirty="0" err="1">
                <a:ea typeface="MingLiU" pitchFamily="49" charset="-120"/>
              </a:rPr>
              <a:t>LaaS</a:t>
            </a:r>
            <a:r>
              <a:rPr lang="en-US" altLang="zh-CN" sz="1600" dirty="0">
                <a:ea typeface="MingLiU" pitchFamily="49" charset="-120"/>
              </a:rPr>
              <a:t>		Lending as a Service</a:t>
            </a:r>
          </a:p>
          <a:p>
            <a:pPr eaLnBrk="1" hangingPunct="1">
              <a:buSzPct val="100000"/>
              <a:buFont typeface="Times New Roman" pitchFamily="18" charset="0"/>
              <a:buChar char="•"/>
            </a:pPr>
            <a:r>
              <a:rPr lang="en-US" altLang="zh-CN" sz="1600" dirty="0" err="1">
                <a:ea typeface="MingLiU" pitchFamily="49" charset="-120"/>
              </a:rPr>
              <a:t>MaaS</a:t>
            </a:r>
            <a:r>
              <a:rPr lang="en-US" altLang="zh-CN" sz="1600" dirty="0">
                <a:ea typeface="MingLiU" pitchFamily="49" charset="-120"/>
              </a:rPr>
              <a:t>		</a:t>
            </a:r>
            <a:r>
              <a:rPr lang="en-US" altLang="zh-CN" sz="1600" dirty="0" err="1">
                <a:ea typeface="MingLiU" pitchFamily="49" charset="-120"/>
              </a:rPr>
              <a:t>Mashups</a:t>
            </a:r>
            <a:r>
              <a:rPr lang="en-US" altLang="zh-CN" sz="1600" dirty="0">
                <a:ea typeface="MingLiU" pitchFamily="49" charset="-120"/>
              </a:rPr>
              <a:t> as a Service</a:t>
            </a:r>
          </a:p>
          <a:p>
            <a:pPr eaLnBrk="1" hangingPunct="1">
              <a:buSzPct val="100000"/>
              <a:buFont typeface="Times New Roman" pitchFamily="18" charset="0"/>
              <a:buChar char="•"/>
            </a:pPr>
            <a:r>
              <a:rPr lang="en-US" altLang="zh-CN" sz="1600" dirty="0" err="1">
                <a:ea typeface="MingLiU" pitchFamily="49" charset="-120"/>
              </a:rPr>
              <a:t>OaaS</a:t>
            </a:r>
            <a:r>
              <a:rPr lang="en-US" altLang="zh-CN" sz="1600" dirty="0">
                <a:ea typeface="MingLiU" pitchFamily="49" charset="-120"/>
              </a:rPr>
              <a:t>		Organization or Operations as a Service</a:t>
            </a:r>
          </a:p>
          <a:p>
            <a:pPr eaLnBrk="1" hangingPunct="1">
              <a:buSzPct val="100000"/>
              <a:buFont typeface="Times New Roman" pitchFamily="18" charset="0"/>
              <a:buChar char="•"/>
            </a:pPr>
            <a:r>
              <a:rPr lang="en-US" altLang="zh-CN" sz="2500" b="1" dirty="0" err="1">
                <a:solidFill>
                  <a:srgbClr val="FF0000"/>
                </a:solidFill>
                <a:effectLst>
                  <a:outerShdw blurRad="38100" dist="38100" dir="2700000" algn="tl">
                    <a:srgbClr val="C0C0C0"/>
                  </a:outerShdw>
                </a:effectLst>
                <a:ea typeface="MingLiU" pitchFamily="49" charset="-120"/>
              </a:rPr>
              <a:t>SaaS</a:t>
            </a:r>
            <a:r>
              <a:rPr lang="en-US" altLang="zh-CN" sz="2500" b="1" dirty="0">
                <a:solidFill>
                  <a:srgbClr val="FF0000"/>
                </a:solidFill>
                <a:effectLst>
                  <a:outerShdw blurRad="38100" dist="38100" dir="2700000" algn="tl">
                    <a:srgbClr val="C0C0C0"/>
                  </a:outerShdw>
                </a:effectLst>
                <a:ea typeface="MingLiU" pitchFamily="49" charset="-120"/>
              </a:rPr>
              <a:t>	Software or Storage as a Service</a:t>
            </a:r>
          </a:p>
          <a:p>
            <a:pPr eaLnBrk="1" hangingPunct="1">
              <a:buSzPct val="100000"/>
              <a:buFont typeface="Times New Roman" pitchFamily="18" charset="0"/>
              <a:buChar char="•"/>
            </a:pPr>
            <a:r>
              <a:rPr lang="en-US" altLang="zh-CN" sz="2500" b="1" dirty="0" err="1">
                <a:solidFill>
                  <a:srgbClr val="FF0000"/>
                </a:solidFill>
                <a:effectLst>
                  <a:outerShdw blurRad="38100" dist="38100" dir="2700000" algn="tl">
                    <a:srgbClr val="C0C0C0"/>
                  </a:outerShdw>
                </a:effectLst>
                <a:ea typeface="MingLiU" pitchFamily="49" charset="-120"/>
              </a:rPr>
              <a:t>PaaS</a:t>
            </a:r>
            <a:r>
              <a:rPr lang="en-US" altLang="zh-CN" sz="2500" b="1" dirty="0">
                <a:solidFill>
                  <a:srgbClr val="FF0000"/>
                </a:solidFill>
                <a:effectLst>
                  <a:outerShdw blurRad="38100" dist="38100" dir="2700000" algn="tl">
                    <a:srgbClr val="C0C0C0"/>
                  </a:outerShdw>
                </a:effectLst>
                <a:ea typeface="MingLiU" pitchFamily="49" charset="-120"/>
              </a:rPr>
              <a:t>	Platform as a Service</a:t>
            </a:r>
          </a:p>
          <a:p>
            <a:pPr eaLnBrk="1" hangingPunct="1">
              <a:buSzPct val="100000"/>
              <a:buFont typeface="Times New Roman" pitchFamily="18" charset="0"/>
              <a:buChar char="•"/>
            </a:pPr>
            <a:r>
              <a:rPr lang="en-US" altLang="zh-CN" sz="1600" dirty="0" err="1">
                <a:ea typeface="MingLiU" pitchFamily="49" charset="-120"/>
              </a:rPr>
              <a:t>TaaS</a:t>
            </a:r>
            <a:r>
              <a:rPr lang="en-US" altLang="zh-CN" sz="1600" dirty="0">
                <a:ea typeface="MingLiU" pitchFamily="49" charset="-120"/>
              </a:rPr>
              <a:t>		Technology or Testing as a Service</a:t>
            </a:r>
          </a:p>
          <a:p>
            <a:pPr eaLnBrk="1" hangingPunct="1">
              <a:buSzPct val="100000"/>
              <a:buFont typeface="Times New Roman" pitchFamily="18" charset="0"/>
              <a:buChar char="•"/>
            </a:pPr>
            <a:r>
              <a:rPr lang="en-US" altLang="zh-CN" sz="1600" dirty="0" err="1">
                <a:ea typeface="MingLiU" pitchFamily="49" charset="-120"/>
              </a:rPr>
              <a:t>VaaS</a:t>
            </a:r>
            <a:r>
              <a:rPr lang="en-US" altLang="zh-CN" sz="1600" dirty="0">
                <a:ea typeface="MingLiU" pitchFamily="49" charset="-120"/>
              </a:rPr>
              <a:t>		Voice as a Service</a:t>
            </a:r>
          </a:p>
        </p:txBody>
      </p:sp>
      <p:sp>
        <p:nvSpPr>
          <p:cNvPr id="24579" name="AutoShape 3"/>
          <p:cNvSpPr>
            <a:spLocks noChangeArrowheads="1"/>
          </p:cNvSpPr>
          <p:nvPr/>
        </p:nvSpPr>
        <p:spPr bwMode="auto">
          <a:xfrm>
            <a:off x="239184" y="77789"/>
            <a:ext cx="11664949" cy="731837"/>
          </a:xfrm>
          <a:prstGeom prst="roundRect">
            <a:avLst>
              <a:gd name="adj" fmla="val 16667"/>
            </a:avLst>
          </a:prstGeom>
          <a:solidFill>
            <a:srgbClr val="99CCFF">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effectLst>
                  <a:outerShdw blurRad="38100" dist="38100" dir="2700000" algn="tl">
                    <a:srgbClr val="FFFFFF"/>
                  </a:outerShdw>
                </a:effectLst>
                <a:latin typeface="Arial Black" pitchFamily="34" charset="0"/>
                <a:ea typeface="MingLiU" pitchFamily="49" charset="-120"/>
              </a:rPr>
              <a:t>Everything as a Service</a:t>
            </a:r>
            <a:r>
              <a:rPr lang="zh-CN" altLang="en-US" sz="2500">
                <a:effectLst>
                  <a:outerShdw blurRad="38100" dist="38100" dir="2700000" algn="tl">
                    <a:srgbClr val="FFFFFF"/>
                  </a:outerShdw>
                </a:effectLst>
                <a:latin typeface="DFKai-SB" pitchFamily="65" charset="-120"/>
              </a:rPr>
              <a:t>任何事物都是一种服务</a:t>
            </a:r>
          </a:p>
        </p:txBody>
      </p:sp>
      <p:sp>
        <p:nvSpPr>
          <p:cNvPr id="24580" name="Text Box 4"/>
          <p:cNvSpPr txBox="1">
            <a:spLocks noChangeArrowheads="1"/>
          </p:cNvSpPr>
          <p:nvPr/>
        </p:nvSpPr>
        <p:spPr bwMode="auto">
          <a:xfrm>
            <a:off x="3666997" y="5908676"/>
            <a:ext cx="8354315"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1000" tIns="40500" rIns="81000" bIns="40500"/>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eaLnBrk="1" hangingPunct="1">
              <a:buSzPct val="100000"/>
              <a:buFont typeface="Times New Roman" pitchFamily="18" charset="0"/>
              <a:buNone/>
            </a:pPr>
            <a:r>
              <a:rPr lang="en-US" altLang="zh-CN" sz="1400" dirty="0" err="1">
                <a:latin typeface="DFKai-SB" pitchFamily="65" charset="-120"/>
                <a:ea typeface="DFKai-SB" pitchFamily="65" charset="-120"/>
              </a:rPr>
              <a:t>引用自</a:t>
            </a:r>
            <a:r>
              <a:rPr lang="en-US" altLang="zh-CN" sz="1400" dirty="0">
                <a:latin typeface="DFKai-SB" pitchFamily="65" charset="-120"/>
                <a:ea typeface="DFKai-SB" pitchFamily="65" charset="-120"/>
              </a:rPr>
              <a:t>：</a:t>
            </a:r>
          </a:p>
          <a:p>
            <a:pPr eaLnBrk="1" hangingPunct="1">
              <a:buSzPct val="100000"/>
              <a:buFont typeface="Times New Roman" pitchFamily="18" charset="0"/>
              <a:buNone/>
            </a:pPr>
            <a:r>
              <a:rPr lang="en-US" altLang="zh-CN" sz="1400" dirty="0">
                <a:ea typeface="MingLiU" pitchFamily="49" charset="-120"/>
                <a:hlinkClick r:id="rId2"/>
              </a:rPr>
              <a:t>https://www.ibm.com/developerworks/mydeveloperworks/blogs/sbose/entry/gathering_clouds_of_xaas</a:t>
            </a:r>
          </a:p>
        </p:txBody>
      </p:sp>
      <p:sp>
        <p:nvSpPr>
          <p:cNvPr id="24581" name="AutoShape 5"/>
          <p:cNvSpPr>
            <a:spLocks noChangeArrowheads="1"/>
          </p:cNvSpPr>
          <p:nvPr/>
        </p:nvSpPr>
        <p:spPr bwMode="auto">
          <a:xfrm>
            <a:off x="5617634" y="1090613"/>
            <a:ext cx="6263217" cy="1339850"/>
          </a:xfrm>
          <a:prstGeom prst="roundRect">
            <a:avLst>
              <a:gd name="adj" fmla="val 25889"/>
            </a:avLst>
          </a:prstGeom>
          <a:solidFill>
            <a:srgbClr val="FFFF66">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solidFill>
                  <a:srgbClr val="FFFFFF"/>
                </a:solidFill>
                <a:effectLst>
                  <a:outerShdw blurRad="38100" dist="38100" dir="2700000" algn="tl">
                    <a:srgbClr val="000000"/>
                  </a:outerShdw>
                </a:effectLst>
                <a:latin typeface="Arial Black" pitchFamily="34" charset="0"/>
                <a:ea typeface="MingLiU" pitchFamily="49" charset="-120"/>
              </a:rPr>
              <a:t>Customer-Oriented</a:t>
            </a:r>
          </a:p>
          <a:p>
            <a:pPr algn="ctr" eaLnBrk="1" hangingPunct="1">
              <a:buSzPct val="100000"/>
              <a:buFont typeface="Times New Roman" pitchFamily="18" charset="0"/>
              <a:buNone/>
            </a:pPr>
            <a:r>
              <a:rPr lang="en-US" altLang="zh-CN" sz="3200">
                <a:solidFill>
                  <a:srgbClr val="FFFFFF"/>
                </a:solidFill>
                <a:effectLst>
                  <a:outerShdw blurRad="38100" dist="38100" dir="2700000" algn="tl">
                    <a:srgbClr val="000000"/>
                  </a:outerShdw>
                </a:effectLst>
                <a:latin typeface="DFKai-SB" pitchFamily="65" charset="-120"/>
                <a:ea typeface="DFKai-SB" pitchFamily="65" charset="-120"/>
              </a:rPr>
              <a:t>客户导向</a:t>
            </a:r>
          </a:p>
        </p:txBody>
      </p:sp>
    </p:spTree>
    <p:extLst>
      <p:ext uri="{BB962C8B-B14F-4D97-AF65-F5344CB8AC3E}">
        <p14:creationId xmlns="" xmlns:p14="http://schemas.microsoft.com/office/powerpoint/2010/main" val="27161398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zh-CN" altLang="en-US" sz="3600" dirty="0">
                <a:gradFill>
                  <a:gsLst>
                    <a:gs pos="33000">
                      <a:schemeClr val="accent2"/>
                    </a:gs>
                    <a:gs pos="0">
                      <a:schemeClr val="accent1"/>
                    </a:gs>
                    <a:gs pos="66000">
                      <a:schemeClr val="accent3"/>
                    </a:gs>
                    <a:gs pos="100000">
                      <a:schemeClr val="accent4"/>
                    </a:gs>
                  </a:gsLst>
                  <a:lin ang="0" scaled="0"/>
                </a:gradFill>
              </a:rPr>
              <a:t>云计算和大数据对数据库技术的需求</a:t>
            </a:r>
          </a:p>
        </p:txBody>
      </p:sp>
      <p:sp>
        <p:nvSpPr>
          <p:cNvPr id="3" name="文本框 2"/>
          <p:cNvSpPr txBox="1"/>
          <p:nvPr>
            <p:custDataLst>
              <p:tags r:id="rId3"/>
            </p:custDataLst>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海量数据处理：需要处理</a:t>
            </a:r>
            <a:r>
              <a:rPr lang="en-US" altLang="zh-CN" dirty="0"/>
              <a:t>pb</a:t>
            </a:r>
            <a:r>
              <a:rPr lang="zh-CN" altLang="en-US" dirty="0"/>
              <a:t>级别的数据量</a:t>
            </a:r>
          </a:p>
          <a:p>
            <a:endParaRPr lang="zh-CN" altLang="en-US" dirty="0"/>
          </a:p>
          <a:p>
            <a:r>
              <a:rPr lang="zh-CN" altLang="en-US" dirty="0"/>
              <a:t>大规模集群管理：更加简单的分布式部署</a:t>
            </a:r>
          </a:p>
          <a:p>
            <a:endParaRPr lang="zh-CN" altLang="en-US" dirty="0"/>
          </a:p>
          <a:p>
            <a:r>
              <a:rPr lang="zh-CN" altLang="en-US" dirty="0"/>
              <a:t>极速的读写响应：提高用户的使用体验</a:t>
            </a:r>
          </a:p>
          <a:p>
            <a:endParaRPr lang="zh-CN" altLang="en-US" dirty="0"/>
          </a:p>
          <a:p>
            <a:pPr marL="354013" indent="-354013"/>
            <a:r>
              <a:rPr lang="zh-CN" altLang="en-US" dirty="0"/>
              <a:t>低成本的建设和运营：大量部署时，在硬件成本、软件成本以及人力成本方面都有大幅度的降低。</a:t>
            </a:r>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NoSql</a:t>
            </a:r>
            <a:r>
              <a:rPr lang="zh-CN" altLang="en-US" sz="3600" dirty="0">
                <a:gradFill>
                  <a:gsLst>
                    <a:gs pos="33000">
                      <a:schemeClr val="accent2"/>
                    </a:gs>
                    <a:gs pos="0">
                      <a:schemeClr val="accent1"/>
                    </a:gs>
                    <a:gs pos="66000">
                      <a:schemeClr val="accent3"/>
                    </a:gs>
                    <a:gs pos="100000">
                      <a:schemeClr val="accent4"/>
                    </a:gs>
                  </a:gsLst>
                  <a:lin ang="0" scaled="0"/>
                </a:gradFill>
              </a:rPr>
              <a:t>数据库</a:t>
            </a:r>
          </a:p>
        </p:txBody>
      </p:sp>
      <p:sp>
        <p:nvSpPr>
          <p:cNvPr id="3" name="文本框 2"/>
          <p:cNvSpPr txBox="1"/>
          <p:nvPr>
            <p:custDataLst>
              <p:tags r:id="rId3"/>
            </p:custDataLst>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什么是</a:t>
            </a:r>
            <a:r>
              <a:rPr lang="en-US" altLang="zh-CN" dirty="0"/>
              <a:t>NoSql</a:t>
            </a:r>
            <a:r>
              <a:rPr lang="zh-CN" altLang="en-US" dirty="0"/>
              <a:t>数据库？</a:t>
            </a:r>
          </a:p>
          <a:p>
            <a:endParaRPr lang="zh-CN" altLang="en-US" dirty="0"/>
          </a:p>
          <a:p>
            <a:pPr marL="0" indent="0">
              <a:buNone/>
            </a:pPr>
            <a:r>
              <a:rPr lang="en-US" altLang="zh-CN" dirty="0" err="1" smtClean="0"/>
              <a:t>NoSql</a:t>
            </a:r>
            <a:r>
              <a:rPr lang="zh-CN" altLang="en-US" dirty="0"/>
              <a:t>即</a:t>
            </a:r>
            <a:r>
              <a:rPr lang="en-US" altLang="zh-CN" dirty="0"/>
              <a:t>Not Only </a:t>
            </a:r>
            <a:r>
              <a:rPr lang="en-US" altLang="zh-CN" dirty="0" smtClean="0"/>
              <a:t>SQL</a:t>
            </a:r>
            <a:r>
              <a:rPr lang="zh-CN" altLang="en-US" dirty="0" smtClean="0"/>
              <a:t>，传统关系型</a:t>
            </a:r>
            <a:r>
              <a:rPr lang="zh-CN" altLang="en-US" dirty="0"/>
              <a:t>数据库对应的，也可理解</a:t>
            </a:r>
            <a:r>
              <a:rPr lang="zh-CN" altLang="en-US" dirty="0" smtClean="0"/>
              <a:t>为</a:t>
            </a:r>
            <a:r>
              <a:rPr lang="en-US" altLang="zh-CN" dirty="0" smtClean="0"/>
              <a:t>no </a:t>
            </a:r>
            <a:r>
              <a:rPr lang="en-US" altLang="zh-CN" dirty="0"/>
              <a:t>relational</a:t>
            </a:r>
            <a:r>
              <a:rPr lang="zh-CN" altLang="en-US" dirty="0" smtClean="0"/>
              <a:t>，即</a:t>
            </a:r>
            <a:r>
              <a:rPr lang="zh-CN" altLang="en-US" dirty="0"/>
              <a:t>非关系型</a:t>
            </a:r>
            <a:r>
              <a:rPr lang="zh-CN" altLang="en-US" dirty="0" smtClean="0"/>
              <a:t>数据库。</a:t>
            </a:r>
            <a:endParaRPr lang="en-US" altLang="zh-CN" dirty="0" smtClean="0"/>
          </a:p>
          <a:p>
            <a:pPr marL="0" indent="0">
              <a:buNone/>
            </a:pPr>
            <a:endParaRPr lang="en-US" altLang="zh-CN" dirty="0"/>
          </a:p>
          <a:p>
            <a:pPr marL="0" indent="0">
              <a:buNone/>
            </a:pPr>
            <a:r>
              <a:rPr lang="zh-CN" altLang="en-US" dirty="0" smtClean="0">
                <a:latin typeface="华文中宋" pitchFamily="2" charset="-122"/>
              </a:rPr>
              <a:t>它</a:t>
            </a:r>
            <a:r>
              <a:rPr lang="zh-CN" altLang="en-US" dirty="0">
                <a:latin typeface="华文中宋" pitchFamily="2" charset="-122"/>
              </a:rPr>
              <a:t>的数据存储格式可以是松散的、通常不支持</a:t>
            </a:r>
            <a:r>
              <a:rPr lang="en-US" altLang="zh-CN" dirty="0">
                <a:latin typeface="华文中宋" pitchFamily="2" charset="-122"/>
              </a:rPr>
              <a:t>Join</a:t>
            </a:r>
            <a:r>
              <a:rPr lang="zh-CN" altLang="en-US" dirty="0">
                <a:latin typeface="华文中宋" pitchFamily="2" charset="-122"/>
              </a:rPr>
              <a:t>操作并且易于横向扩展</a:t>
            </a:r>
            <a:r>
              <a:rPr lang="zh-CN" altLang="en-US" dirty="0" smtClean="0">
                <a:latin typeface="华文中宋" pitchFamily="2" charset="-122"/>
              </a:rPr>
              <a:t>。</a:t>
            </a:r>
            <a:endParaRPr lang="zh-CN" altLang="en-US" b="1" dirty="0"/>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1"/>
          <p:cNvSpPr>
            <a:spLocks noGrp="1"/>
          </p:cNvSpPr>
          <p:nvPr>
            <p:ph type="sldNum" sz="quarter" idx="10"/>
          </p:nvPr>
        </p:nvSpPr>
        <p:spPr/>
        <p:txBody>
          <a:bodyPr/>
          <a:lstStyle/>
          <a:p>
            <a:fld id="{1025985F-C85D-4200-AB46-D8AEA00E21BC}" type="slidenum">
              <a:rPr lang="zh-CN" altLang="en-US"/>
              <a:pPr/>
              <a:t>13</a:t>
            </a:fld>
            <a:endParaRPr lang="en-US" altLang="zh-CN"/>
          </a:p>
        </p:txBody>
      </p:sp>
      <p:graphicFrame>
        <p:nvGraphicFramePr>
          <p:cNvPr id="28674" name="Group 2"/>
          <p:cNvGraphicFramePr>
            <a:graphicFrameLocks noGrp="1"/>
          </p:cNvGraphicFramePr>
          <p:nvPr/>
        </p:nvGraphicFramePr>
        <p:xfrm>
          <a:off x="3407833" y="1568451"/>
          <a:ext cx="4800599" cy="1934211"/>
        </p:xfrm>
        <a:graphic>
          <a:graphicData uri="http://schemas.openxmlformats.org/drawingml/2006/table">
            <a:tbl>
              <a:tblPr/>
              <a:tblGrid>
                <a:gridCol w="1092200"/>
                <a:gridCol w="878417"/>
                <a:gridCol w="1286933"/>
                <a:gridCol w="1543049"/>
              </a:tblGrid>
              <a:tr h="357188">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Name</a:t>
                      </a:r>
                      <a:endParaRPr kumimoji="0" lang="zh-CN" altLang="en-US" sz="1600" b="1"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Age</a:t>
                      </a:r>
                      <a:endParaRPr kumimoji="0" lang="zh-CN" altLang="en-US" sz="1600" b="1"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Gender</a:t>
                      </a:r>
                      <a:endParaRPr kumimoji="0" lang="zh-CN" altLang="en-US" sz="1600" b="1"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Birthday</a:t>
                      </a:r>
                      <a:endParaRPr kumimoji="0" lang="zh-CN" altLang="en-US" sz="1600" b="1"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9913">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20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M</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1990-10-1</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b</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40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F</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1970-8-24</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c</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30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M</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1980-1-18</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06" name="TextBox 5"/>
          <p:cNvSpPr txBox="1">
            <a:spLocks noChangeArrowheads="1"/>
          </p:cNvSpPr>
          <p:nvPr/>
        </p:nvSpPr>
        <p:spPr bwMode="auto">
          <a:xfrm>
            <a:off x="9072034" y="2276476"/>
            <a:ext cx="15696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华文细黑" pitchFamily="2" charset="-122"/>
                <a:ea typeface="华文细黑" pitchFamily="2" charset="-122"/>
              </a:rPr>
              <a:t>关系型数据库</a:t>
            </a:r>
          </a:p>
        </p:txBody>
      </p:sp>
      <p:graphicFrame>
        <p:nvGraphicFramePr>
          <p:cNvPr id="28707" name="Group 35"/>
          <p:cNvGraphicFramePr>
            <a:graphicFrameLocks noGrp="1"/>
          </p:cNvGraphicFramePr>
          <p:nvPr/>
        </p:nvGraphicFramePr>
        <p:xfrm>
          <a:off x="1968500" y="4059239"/>
          <a:ext cx="7054850" cy="2078039"/>
        </p:xfrm>
        <a:graphic>
          <a:graphicData uri="http://schemas.openxmlformats.org/drawingml/2006/table">
            <a:tbl>
              <a:tblPr/>
              <a:tblGrid>
                <a:gridCol w="1246717"/>
                <a:gridCol w="1159933"/>
                <a:gridCol w="1564216"/>
                <a:gridCol w="1559984"/>
                <a:gridCol w="1524000"/>
              </a:tblGrid>
              <a:tr h="579438">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dirty="0" smtClean="0">
                          <a:ln>
                            <a:noFill/>
                          </a:ln>
                          <a:solidFill>
                            <a:schemeClr val="tx1"/>
                          </a:solidFill>
                          <a:effectLst/>
                          <a:latin typeface="华文细黑" pitchFamily="2" charset="-122"/>
                          <a:ea typeface="华文细黑" pitchFamily="2" charset="-122"/>
                        </a:rPr>
                        <a:t>Name</a:t>
                      </a: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 : a</a:t>
                      </a:r>
                      <a:endPar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Age</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20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Gender</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M</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Birthday</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1990-10-1</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Hobby</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a:t>
                      </a:r>
                      <a:r>
                        <a:rPr kumimoji="0" lang="zh-CN" altLang="en-US" sz="1600" b="0" i="0" u="none" strike="noStrike" cap="none" normalizeH="0" baseline="0" smtClean="0">
                          <a:ln>
                            <a:noFill/>
                          </a:ln>
                          <a:solidFill>
                            <a:schemeClr val="tx1"/>
                          </a:solidFill>
                          <a:effectLst/>
                          <a:latin typeface="华文细黑" pitchFamily="2" charset="-122"/>
                          <a:ea typeface="华文细黑" pitchFamily="2" charset="-122"/>
                        </a:rPr>
                        <a:t>：</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travel</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Name</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b</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Age</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40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Birthday</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1970-8-24</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Tel</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12345678</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endParaRPr kumimoji="0" lang="zh-CN" altLang="zh-CN"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79438">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Name</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c</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Age</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30</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1" i="0" u="none" strike="noStrike" cap="none" normalizeH="0" baseline="0" smtClean="0">
                          <a:ln>
                            <a:noFill/>
                          </a:ln>
                          <a:solidFill>
                            <a:schemeClr val="tx1"/>
                          </a:solidFill>
                          <a:effectLst/>
                          <a:latin typeface="华文细黑" pitchFamily="2" charset="-122"/>
                          <a:ea typeface="华文细黑" pitchFamily="2" charset="-122"/>
                        </a:rPr>
                        <a:t>Gender</a:t>
                      </a: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 : M</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endParaRPr kumimoji="0" lang="zh-CN" altLang="zh-CN"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endParaRPr kumimoji="0" lang="zh-CN" altLang="zh-CN"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itchFamily="18" charset="2"/>
                        <a:defRPr sz="24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defRPr sz="20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defRPr>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defRPr sz="14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sz="1400">
                          <a:solidFill>
                            <a:schemeClr val="tx1"/>
                          </a:solidFill>
                          <a:latin typeface="Gill Sans MT" pitchFamily="34" charset="0"/>
                          <a:ea typeface="华文中宋" pitchFamily="2"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itchFamily="18" charset="2"/>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a:t>
                      </a:r>
                      <a:endPar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44" name="TextBox 7"/>
          <p:cNvSpPr txBox="1">
            <a:spLocks noChangeArrowheads="1"/>
          </p:cNvSpPr>
          <p:nvPr/>
        </p:nvSpPr>
        <p:spPr bwMode="auto">
          <a:xfrm>
            <a:off x="9552518" y="5084763"/>
            <a:ext cx="9300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华文细黑" pitchFamily="2" charset="-122"/>
                <a:ea typeface="华文细黑" pitchFamily="2" charset="-122"/>
              </a:rPr>
              <a:t>NoSQL</a:t>
            </a:r>
            <a:endParaRPr lang="zh-CN" altLang="en-US">
              <a:latin typeface="华文细黑" pitchFamily="2" charset="-122"/>
              <a:ea typeface="华文细黑" pitchFamily="2" charset="-122"/>
            </a:endParaRPr>
          </a:p>
        </p:txBody>
      </p:sp>
      <p:sp>
        <p:nvSpPr>
          <p:cNvPr id="28745" name="Rectangle 73"/>
          <p:cNvSpPr>
            <a:spLocks noChangeArrowheads="1"/>
          </p:cNvSpPr>
          <p:nvPr/>
        </p:nvSpPr>
        <p:spPr bwMode="auto">
          <a:xfrm>
            <a:off x="527051" y="274638"/>
            <a:ext cx="11385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4300">
                <a:solidFill>
                  <a:srgbClr val="11488B"/>
                </a:solidFill>
                <a:latin typeface="Gill Sans MT" pitchFamily="34" charset="0"/>
                <a:ea typeface="华文中宋" pitchFamily="2" charset="-122"/>
              </a:defRPr>
            </a:lvl1pPr>
            <a:lvl2pPr eaLnBrk="0" hangingPunct="0">
              <a:defRPr sz="4300">
                <a:solidFill>
                  <a:srgbClr val="11488B"/>
                </a:solidFill>
                <a:latin typeface="Gill Sans MT" pitchFamily="34" charset="0"/>
                <a:ea typeface="华文中宋" pitchFamily="2" charset="-122"/>
              </a:defRPr>
            </a:lvl2pPr>
            <a:lvl3pPr eaLnBrk="0" hangingPunct="0">
              <a:defRPr sz="4300">
                <a:solidFill>
                  <a:srgbClr val="11488B"/>
                </a:solidFill>
                <a:latin typeface="Gill Sans MT" pitchFamily="34" charset="0"/>
                <a:ea typeface="华文中宋" pitchFamily="2" charset="-122"/>
              </a:defRPr>
            </a:lvl3pPr>
            <a:lvl4pPr eaLnBrk="0" hangingPunct="0">
              <a:defRPr sz="4300">
                <a:solidFill>
                  <a:srgbClr val="11488B"/>
                </a:solidFill>
                <a:latin typeface="Gill Sans MT" pitchFamily="34" charset="0"/>
                <a:ea typeface="华文中宋" pitchFamily="2" charset="-122"/>
              </a:defRPr>
            </a:lvl4pPr>
            <a:lvl5pPr eaLnBrk="0" hangingPunct="0">
              <a:defRPr sz="4300">
                <a:solidFill>
                  <a:srgbClr val="11488B"/>
                </a:solidFill>
                <a:latin typeface="Gill Sans MT" pitchFamily="34" charset="0"/>
                <a:ea typeface="华文中宋" pitchFamily="2" charset="-122"/>
              </a:defRPr>
            </a:lvl5pPr>
            <a:lvl6pPr marL="457200" eaLnBrk="0" fontAlgn="base" hangingPunct="0">
              <a:spcBef>
                <a:spcPct val="0"/>
              </a:spcBef>
              <a:spcAft>
                <a:spcPct val="0"/>
              </a:spcAft>
              <a:defRPr sz="4300">
                <a:solidFill>
                  <a:srgbClr val="11488B"/>
                </a:solidFill>
                <a:latin typeface="Gill Sans MT" pitchFamily="34" charset="0"/>
                <a:ea typeface="华文中宋" pitchFamily="2" charset="-122"/>
              </a:defRPr>
            </a:lvl6pPr>
            <a:lvl7pPr marL="914400" eaLnBrk="0" fontAlgn="base" hangingPunct="0">
              <a:spcBef>
                <a:spcPct val="0"/>
              </a:spcBef>
              <a:spcAft>
                <a:spcPct val="0"/>
              </a:spcAft>
              <a:defRPr sz="4300">
                <a:solidFill>
                  <a:srgbClr val="11488B"/>
                </a:solidFill>
                <a:latin typeface="Gill Sans MT" pitchFamily="34" charset="0"/>
                <a:ea typeface="华文中宋" pitchFamily="2" charset="-122"/>
              </a:defRPr>
            </a:lvl7pPr>
            <a:lvl8pPr marL="1371600" eaLnBrk="0" fontAlgn="base" hangingPunct="0">
              <a:spcBef>
                <a:spcPct val="0"/>
              </a:spcBef>
              <a:spcAft>
                <a:spcPct val="0"/>
              </a:spcAft>
              <a:defRPr sz="4300">
                <a:solidFill>
                  <a:srgbClr val="11488B"/>
                </a:solidFill>
                <a:latin typeface="Gill Sans MT" pitchFamily="34" charset="0"/>
                <a:ea typeface="华文中宋" pitchFamily="2" charset="-122"/>
              </a:defRPr>
            </a:lvl8pPr>
            <a:lvl9pPr marL="1828800" eaLnBrk="0" fontAlgn="base" hangingPunct="0">
              <a:spcBef>
                <a:spcPct val="0"/>
              </a:spcBef>
              <a:spcAft>
                <a:spcPct val="0"/>
              </a:spcAft>
              <a:defRPr sz="4300">
                <a:solidFill>
                  <a:srgbClr val="11488B"/>
                </a:solidFill>
                <a:latin typeface="Gill Sans MT" pitchFamily="34" charset="0"/>
                <a:ea typeface="华文中宋" pitchFamily="2" charset="-122"/>
              </a:defRPr>
            </a:lvl9pPr>
          </a:lstStyle>
          <a:p>
            <a:r>
              <a:rPr lang="en-US" altLang="zh-CN"/>
              <a:t>An Example of NoSQL</a:t>
            </a:r>
          </a:p>
        </p:txBody>
      </p:sp>
    </p:spTree>
    <p:extLst>
      <p:ext uri="{BB962C8B-B14F-4D97-AF65-F5344CB8AC3E}">
        <p14:creationId xmlns="" xmlns:p14="http://schemas.microsoft.com/office/powerpoint/2010/main" val="3935516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06"/>
                                        </p:tgtEl>
                                        <p:attrNameLst>
                                          <p:attrName>style.visibility</p:attrName>
                                        </p:attrNameLst>
                                      </p:cBhvr>
                                      <p:to>
                                        <p:strVal val="visible"/>
                                      </p:to>
                                    </p:set>
                                    <p:animEffect transition="in" filter="fade">
                                      <p:cBhvr>
                                        <p:cTn id="10" dur="500"/>
                                        <p:tgtEl>
                                          <p:spTgt spid="287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8707"/>
                                        </p:tgtEl>
                                        <p:attrNameLst>
                                          <p:attrName>style.visibility</p:attrName>
                                        </p:attrNameLst>
                                      </p:cBhvr>
                                      <p:to>
                                        <p:strVal val="visible"/>
                                      </p:to>
                                    </p:set>
                                    <p:animEffect transition="in" filter="fade">
                                      <p:cBhvr>
                                        <p:cTn id="15" dur="500"/>
                                        <p:tgtEl>
                                          <p:spTgt spid="287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44"/>
                                        </p:tgtEl>
                                        <p:attrNameLst>
                                          <p:attrName>style.visibility</p:attrName>
                                        </p:attrNameLst>
                                      </p:cBhvr>
                                      <p:to>
                                        <p:strVal val="visible"/>
                                      </p:to>
                                    </p:set>
                                    <p:animEffect transition="in" filter="fade">
                                      <p:cBhvr>
                                        <p:cTn id="18" dur="500"/>
                                        <p:tgtEl>
                                          <p:spTgt spid="28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6" grpId="0" autoUpdateAnimBg="0"/>
      <p:bldP spid="2874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69CEF624-1105-4527-BFD7-7EC58A888DEB}" type="slidenum">
              <a:rPr lang="zh-CN" altLang="en-US"/>
              <a:pPr/>
              <a:t>14</a:t>
            </a:fld>
            <a:endParaRPr lang="en-US" altLang="zh-CN"/>
          </a:p>
        </p:txBody>
      </p:sp>
      <p:sp>
        <p:nvSpPr>
          <p:cNvPr id="29698" name="标题 1"/>
          <p:cNvSpPr>
            <a:spLocks noGrp="1"/>
          </p:cNvSpPr>
          <p:nvPr>
            <p:ph type="title" idx="4294967295"/>
          </p:nvPr>
        </p:nvSpPr>
        <p:spPr>
          <a:xfrm>
            <a:off x="527051" y="44450"/>
            <a:ext cx="11385549" cy="1143000"/>
          </a:xfrm>
        </p:spPr>
        <p:txBody>
          <a:bodyPr anchor="b"/>
          <a:lstStyle/>
          <a:p>
            <a:r>
              <a:rPr lang="en-US" altLang="zh-CN">
                <a:ea typeface="宋体" pitchFamily="2" charset="-122"/>
              </a:rPr>
              <a:t>SQL PK NoSQL</a:t>
            </a:r>
            <a:endParaRPr lang="zh-CN" altLang="en-US">
              <a:ea typeface="宋体" pitchFamily="2" charset="-122"/>
            </a:endParaRPr>
          </a:p>
        </p:txBody>
      </p:sp>
      <p:sp>
        <p:nvSpPr>
          <p:cNvPr id="29699" name="内容占位符 4"/>
          <p:cNvSpPr>
            <a:spLocks noGrp="1"/>
          </p:cNvSpPr>
          <p:nvPr>
            <p:ph idx="4294967295"/>
          </p:nvPr>
        </p:nvSpPr>
        <p:spPr>
          <a:xfrm>
            <a:off x="1200151" y="1628776"/>
            <a:ext cx="10081683" cy="3895725"/>
          </a:xfrm>
        </p:spPr>
        <p:txBody>
          <a:bodyPr>
            <a:normAutofit lnSpcReduction="10000"/>
          </a:bodyPr>
          <a:lstStyle/>
          <a:p>
            <a:pPr>
              <a:buFont typeface="Wingdings 2" pitchFamily="18" charset="2"/>
              <a:buNone/>
            </a:pPr>
            <a:r>
              <a:rPr lang="en-US" altLang="zh-CN" dirty="0">
                <a:latin typeface="华文中宋" pitchFamily="2" charset="-122"/>
              </a:rPr>
              <a:t>SQL			NoSQL</a:t>
            </a:r>
          </a:p>
          <a:p>
            <a:pPr>
              <a:buFont typeface="Wingdings 2" pitchFamily="18" charset="2"/>
              <a:buNone/>
            </a:pPr>
            <a:r>
              <a:rPr lang="en-US" altLang="zh-CN" dirty="0">
                <a:latin typeface="华文中宋" pitchFamily="2" charset="-122"/>
              </a:rPr>
              <a:t>----------------------------------------------</a:t>
            </a:r>
          </a:p>
          <a:p>
            <a:pPr>
              <a:buFont typeface="Wingdings 2" pitchFamily="18" charset="2"/>
              <a:buNone/>
            </a:pPr>
            <a:r>
              <a:rPr lang="zh-CN" altLang="en-US" dirty="0">
                <a:latin typeface="华文中宋" pitchFamily="2" charset="-122"/>
              </a:rPr>
              <a:t>重量级	</a:t>
            </a:r>
            <a:r>
              <a:rPr lang="en-US" altLang="zh-CN" dirty="0">
                <a:latin typeface="华文中宋" pitchFamily="2" charset="-122"/>
              </a:rPr>
              <a:t>	</a:t>
            </a:r>
            <a:r>
              <a:rPr lang="zh-CN" altLang="en-US" dirty="0">
                <a:latin typeface="华文中宋" pitchFamily="2" charset="-122"/>
              </a:rPr>
              <a:t>轻量级</a:t>
            </a:r>
          </a:p>
          <a:p>
            <a:pPr>
              <a:buFont typeface="Wingdings 2" pitchFamily="18" charset="2"/>
              <a:buNone/>
            </a:pPr>
            <a:r>
              <a:rPr lang="zh-CN" altLang="en-US" dirty="0">
                <a:latin typeface="华文中宋" pitchFamily="2" charset="-122"/>
              </a:rPr>
              <a:t>贵		</a:t>
            </a:r>
            <a:r>
              <a:rPr lang="en-US" altLang="zh-CN" dirty="0">
                <a:latin typeface="华文中宋" pitchFamily="2" charset="-122"/>
              </a:rPr>
              <a:t>	</a:t>
            </a:r>
            <a:r>
              <a:rPr lang="en-US" altLang="zh-CN" dirty="0" smtClean="0">
                <a:latin typeface="华文中宋" pitchFamily="2" charset="-122"/>
              </a:rPr>
              <a:t>         </a:t>
            </a:r>
            <a:r>
              <a:rPr lang="zh-CN" altLang="en-US" dirty="0" smtClean="0">
                <a:latin typeface="华文中宋" pitchFamily="2" charset="-122"/>
              </a:rPr>
              <a:t>便宜</a:t>
            </a:r>
            <a:endParaRPr lang="zh-CN" altLang="en-US" dirty="0">
              <a:latin typeface="华文中宋" pitchFamily="2" charset="-122"/>
            </a:endParaRPr>
          </a:p>
          <a:p>
            <a:pPr>
              <a:buFont typeface="Wingdings 2" pitchFamily="18" charset="2"/>
              <a:buNone/>
            </a:pPr>
            <a:r>
              <a:rPr lang="zh-CN" altLang="en-US" dirty="0">
                <a:latin typeface="华文中宋" pitchFamily="2" charset="-122"/>
              </a:rPr>
              <a:t>商业		</a:t>
            </a:r>
            <a:r>
              <a:rPr lang="en-US" altLang="zh-CN" dirty="0">
                <a:latin typeface="华文中宋" pitchFamily="2" charset="-122"/>
              </a:rPr>
              <a:t>	</a:t>
            </a:r>
            <a:r>
              <a:rPr lang="zh-CN" altLang="en-US" dirty="0">
                <a:latin typeface="华文中宋" pitchFamily="2" charset="-122"/>
              </a:rPr>
              <a:t>开源</a:t>
            </a:r>
          </a:p>
          <a:p>
            <a:pPr>
              <a:buFont typeface="Wingdings 2" pitchFamily="18" charset="2"/>
              <a:buNone/>
            </a:pPr>
            <a:r>
              <a:rPr lang="zh-CN" altLang="en-US" dirty="0">
                <a:latin typeface="华文中宋" pitchFamily="2" charset="-122"/>
              </a:rPr>
              <a:t>成熟		</a:t>
            </a:r>
            <a:r>
              <a:rPr lang="en-US" altLang="zh-CN" dirty="0">
                <a:latin typeface="华文中宋" pitchFamily="2" charset="-122"/>
              </a:rPr>
              <a:t>	</a:t>
            </a:r>
            <a:r>
              <a:rPr lang="zh-CN" altLang="en-US" dirty="0">
                <a:latin typeface="华文中宋" pitchFamily="2" charset="-122"/>
              </a:rPr>
              <a:t>时尚、风险</a:t>
            </a:r>
          </a:p>
          <a:p>
            <a:pPr>
              <a:buFont typeface="Wingdings 2" pitchFamily="18" charset="2"/>
              <a:buNone/>
            </a:pPr>
            <a:r>
              <a:rPr lang="zh-CN" altLang="en-US" dirty="0">
                <a:latin typeface="华文中宋" pitchFamily="2" charset="-122"/>
              </a:rPr>
              <a:t>企业通用	</a:t>
            </a:r>
            <a:r>
              <a:rPr lang="en-US" altLang="zh-CN" dirty="0">
                <a:latin typeface="华文中宋" pitchFamily="2" charset="-122"/>
              </a:rPr>
              <a:t>	</a:t>
            </a:r>
            <a:r>
              <a:rPr lang="zh-CN" altLang="en-US" dirty="0">
                <a:latin typeface="华文中宋" pitchFamily="2" charset="-122"/>
              </a:rPr>
              <a:t>特定领域、互联网</a:t>
            </a:r>
          </a:p>
        </p:txBody>
      </p:sp>
    </p:spTree>
    <p:extLst>
      <p:ext uri="{BB962C8B-B14F-4D97-AF65-F5344CB8AC3E}">
        <p14:creationId xmlns="" xmlns:p14="http://schemas.microsoft.com/office/powerpoint/2010/main" val="33647781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
          <p:cNvSpPr>
            <a:spLocks noGrp="1"/>
          </p:cNvSpPr>
          <p:nvPr>
            <p:ph type="sldNum" sz="quarter" idx="10"/>
          </p:nvPr>
        </p:nvSpPr>
        <p:spPr/>
        <p:txBody>
          <a:bodyPr/>
          <a:lstStyle/>
          <a:p>
            <a:fld id="{59DB97FC-3593-4610-A739-7B13D347216D}" type="slidenum">
              <a:rPr lang="zh-CN" altLang="en-US"/>
              <a:pPr/>
              <a:t>15</a:t>
            </a:fld>
            <a:endParaRPr lang="en-US" altLang="zh-CN"/>
          </a:p>
        </p:txBody>
      </p:sp>
      <p:grpSp>
        <p:nvGrpSpPr>
          <p:cNvPr id="30722" name="Group 2"/>
          <p:cNvGrpSpPr>
            <a:grpSpLocks/>
          </p:cNvGrpSpPr>
          <p:nvPr/>
        </p:nvGrpSpPr>
        <p:grpSpPr bwMode="auto">
          <a:xfrm>
            <a:off x="4470400" y="1627188"/>
            <a:ext cx="3251200" cy="2438400"/>
            <a:chOff x="0" y="0"/>
            <a:chExt cx="2438400" cy="2438400"/>
          </a:xfrm>
        </p:grpSpPr>
        <p:sp>
          <p:nvSpPr>
            <p:cNvPr id="30723" name="椭圆 26"/>
            <p:cNvSpPr>
              <a:spLocks noChangeArrowheads="1"/>
            </p:cNvSpPr>
            <p:nvPr/>
          </p:nvSpPr>
          <p:spPr bwMode="auto">
            <a:xfrm>
              <a:off x="0" y="0"/>
              <a:ext cx="2438400" cy="2438400"/>
            </a:xfrm>
            <a:prstGeom prst="ellipse">
              <a:avLst/>
            </a:prstGeom>
            <a:solidFill>
              <a:srgbClr val="7FCFF3">
                <a:alpha val="50000"/>
              </a:srgbClr>
            </a:solidFill>
            <a:ln w="25400" cmpd="sng">
              <a:solidFill>
                <a:srgbClr val="FFFFFF"/>
              </a:solidFill>
              <a:round/>
              <a:headEnd/>
              <a:tailEnd/>
            </a:ln>
          </p:spPr>
          <p:txBody>
            <a:bodyPr/>
            <a:lstStyle/>
            <a:p>
              <a:endParaRPr lang="zh-CN" altLang="en-US"/>
            </a:p>
          </p:txBody>
        </p:sp>
        <p:sp>
          <p:nvSpPr>
            <p:cNvPr id="30724" name="椭圆 4"/>
            <p:cNvSpPr>
              <a:spLocks noChangeArrowheads="1"/>
            </p:cNvSpPr>
            <p:nvPr/>
          </p:nvSpPr>
          <p:spPr bwMode="auto">
            <a:xfrm>
              <a:off x="325121" y="426720"/>
              <a:ext cx="1788160" cy="1097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lvl1pPr defTabSz="1066800" eaLnBrk="0" hangingPunct="0">
                <a:defRPr>
                  <a:solidFill>
                    <a:schemeClr val="tx1"/>
                  </a:solidFill>
                  <a:latin typeface="Arial" pitchFamily="34" charset="0"/>
                  <a:ea typeface="宋体" pitchFamily="2" charset="-122"/>
                </a:defRPr>
              </a:lvl1pPr>
              <a:lvl2pPr marL="171450" indent="-171450" defTabSz="1066800" eaLnBrk="0" hangingPunct="0">
                <a:defRPr>
                  <a:solidFill>
                    <a:schemeClr val="tx1"/>
                  </a:solidFill>
                  <a:latin typeface="Arial" pitchFamily="34" charset="0"/>
                  <a:ea typeface="宋体" pitchFamily="2" charset="-122"/>
                </a:defRPr>
              </a:lvl2pPr>
              <a:lvl3pPr marL="1143000" indent="-228600" defTabSz="1066800" eaLnBrk="0" hangingPunct="0">
                <a:defRPr>
                  <a:solidFill>
                    <a:schemeClr val="tx1"/>
                  </a:solidFill>
                  <a:latin typeface="Arial" pitchFamily="34" charset="0"/>
                  <a:ea typeface="宋体" pitchFamily="2" charset="-122"/>
                </a:defRPr>
              </a:lvl3pPr>
              <a:lvl4pPr marL="1600200" indent="-228600" defTabSz="1066800" eaLnBrk="0" hangingPunct="0">
                <a:defRPr>
                  <a:solidFill>
                    <a:schemeClr val="tx1"/>
                  </a:solidFill>
                  <a:latin typeface="Arial" pitchFamily="34" charset="0"/>
                  <a:ea typeface="宋体" pitchFamily="2" charset="-122"/>
                </a:defRPr>
              </a:lvl4pPr>
              <a:lvl5pPr marL="2057400" indent="-228600" defTabSz="1066800" eaLnBrk="0" hangingPunct="0">
                <a:defRPr>
                  <a:solidFill>
                    <a:schemeClr val="tx1"/>
                  </a:solidFill>
                  <a:latin typeface="Arial" pitchFamily="34" charset="0"/>
                  <a:ea typeface="宋体" pitchFamily="2" charset="-122"/>
                </a:defRPr>
              </a:lvl5pPr>
              <a:lvl6pPr marL="2514600" indent="-228600" defTabSz="1066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066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066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066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Aft>
                  <a:spcPct val="35000"/>
                </a:spcAft>
              </a:pPr>
              <a:r>
                <a:rPr lang="en-US" altLang="zh-CN" sz="2400">
                  <a:solidFill>
                    <a:schemeClr val="bg1"/>
                  </a:solidFill>
                  <a:latin typeface="Calibri" pitchFamily="34" charset="0"/>
                  <a:ea typeface="MS PGothic" pitchFamily="34" charset="-128"/>
                </a:rPr>
                <a:t>Availability</a:t>
              </a:r>
              <a:endParaRPr lang="zh-CN" altLang="en-US" sz="2400">
                <a:solidFill>
                  <a:schemeClr val="bg1"/>
                </a:solidFill>
                <a:latin typeface="Calibri" pitchFamily="34" charset="0"/>
                <a:ea typeface="MS PGothic" pitchFamily="34" charset="-128"/>
              </a:endParaRPr>
            </a:p>
            <a:p>
              <a:pPr lvl="1" algn="ctr" eaLnBrk="1" hangingPunct="1">
                <a:lnSpc>
                  <a:spcPct val="90000"/>
                </a:lnSpc>
                <a:spcAft>
                  <a:spcPct val="15000"/>
                </a:spcAft>
              </a:pPr>
              <a:r>
                <a:rPr lang="zh-CN" altLang="en-US" sz="1600">
                  <a:solidFill>
                    <a:schemeClr val="bg1"/>
                  </a:solidFill>
                  <a:latin typeface="华文细黑" pitchFamily="2" charset="-122"/>
                  <a:ea typeface="华文细黑" pitchFamily="2" charset="-122"/>
                </a:rPr>
                <a:t>可用性</a:t>
              </a:r>
            </a:p>
            <a:p>
              <a:pPr lvl="1" algn="ctr" eaLnBrk="1" hangingPunct="1">
                <a:lnSpc>
                  <a:spcPct val="90000"/>
                </a:lnSpc>
                <a:spcAft>
                  <a:spcPct val="15000"/>
                </a:spcAft>
                <a:buFontTx/>
                <a:buChar char="•"/>
              </a:pPr>
              <a:endParaRPr lang="zh-CN" altLang="en-US" sz="1900">
                <a:solidFill>
                  <a:schemeClr val="bg1"/>
                </a:solidFill>
                <a:latin typeface="Calibri" pitchFamily="34" charset="0"/>
                <a:ea typeface="MS PGothic" pitchFamily="34" charset="-128"/>
              </a:endParaRPr>
            </a:p>
          </p:txBody>
        </p:sp>
      </p:grpSp>
      <p:grpSp>
        <p:nvGrpSpPr>
          <p:cNvPr id="30725" name="Group 5"/>
          <p:cNvGrpSpPr>
            <a:grpSpLocks/>
          </p:cNvGrpSpPr>
          <p:nvPr/>
        </p:nvGrpSpPr>
        <p:grpSpPr bwMode="auto">
          <a:xfrm>
            <a:off x="5643033" y="3151188"/>
            <a:ext cx="3251200" cy="2438400"/>
            <a:chOff x="0" y="0"/>
            <a:chExt cx="2438400" cy="2438400"/>
          </a:xfrm>
        </p:grpSpPr>
        <p:sp>
          <p:nvSpPr>
            <p:cNvPr id="30726" name="椭圆 24"/>
            <p:cNvSpPr>
              <a:spLocks noChangeArrowheads="1"/>
            </p:cNvSpPr>
            <p:nvPr/>
          </p:nvSpPr>
          <p:spPr bwMode="auto">
            <a:xfrm>
              <a:off x="0" y="0"/>
              <a:ext cx="2438400" cy="2438400"/>
            </a:xfrm>
            <a:prstGeom prst="ellipse">
              <a:avLst/>
            </a:prstGeom>
            <a:solidFill>
              <a:srgbClr val="174FA1">
                <a:alpha val="50000"/>
              </a:srgbClr>
            </a:solidFill>
            <a:ln w="25400" cmpd="sng">
              <a:solidFill>
                <a:srgbClr val="FFFFFF"/>
              </a:solidFill>
              <a:round/>
              <a:headEnd/>
              <a:tailEnd/>
            </a:ln>
          </p:spPr>
          <p:txBody>
            <a:bodyPr/>
            <a:lstStyle/>
            <a:p>
              <a:endParaRPr lang="zh-CN" altLang="en-US"/>
            </a:p>
          </p:txBody>
        </p:sp>
        <p:sp>
          <p:nvSpPr>
            <p:cNvPr id="30727" name="椭圆 6"/>
            <p:cNvSpPr>
              <a:spLocks noChangeArrowheads="1"/>
            </p:cNvSpPr>
            <p:nvPr/>
          </p:nvSpPr>
          <p:spPr bwMode="auto">
            <a:xfrm>
              <a:off x="745744" y="629920"/>
              <a:ext cx="1463040" cy="1341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lvl1pPr defTabSz="1066800" eaLnBrk="0" hangingPunct="0">
                <a:defRPr>
                  <a:solidFill>
                    <a:schemeClr val="tx1"/>
                  </a:solidFill>
                  <a:latin typeface="Arial" pitchFamily="34" charset="0"/>
                  <a:ea typeface="宋体" pitchFamily="2" charset="-122"/>
                </a:defRPr>
              </a:lvl1pPr>
              <a:lvl2pPr marL="171450" indent="-171450" defTabSz="1066800" eaLnBrk="0" hangingPunct="0">
                <a:defRPr>
                  <a:solidFill>
                    <a:schemeClr val="tx1"/>
                  </a:solidFill>
                  <a:latin typeface="Arial" pitchFamily="34" charset="0"/>
                  <a:ea typeface="宋体" pitchFamily="2" charset="-122"/>
                </a:defRPr>
              </a:lvl2pPr>
              <a:lvl3pPr marL="1143000" indent="-228600" defTabSz="1066800" eaLnBrk="0" hangingPunct="0">
                <a:defRPr>
                  <a:solidFill>
                    <a:schemeClr val="tx1"/>
                  </a:solidFill>
                  <a:latin typeface="Arial" pitchFamily="34" charset="0"/>
                  <a:ea typeface="宋体" pitchFamily="2" charset="-122"/>
                </a:defRPr>
              </a:lvl3pPr>
              <a:lvl4pPr marL="1600200" indent="-228600" defTabSz="1066800" eaLnBrk="0" hangingPunct="0">
                <a:defRPr>
                  <a:solidFill>
                    <a:schemeClr val="tx1"/>
                  </a:solidFill>
                  <a:latin typeface="Arial" pitchFamily="34" charset="0"/>
                  <a:ea typeface="宋体" pitchFamily="2" charset="-122"/>
                </a:defRPr>
              </a:lvl4pPr>
              <a:lvl5pPr marL="2057400" indent="-228600" defTabSz="1066800" eaLnBrk="0" hangingPunct="0">
                <a:defRPr>
                  <a:solidFill>
                    <a:schemeClr val="tx1"/>
                  </a:solidFill>
                  <a:latin typeface="Arial" pitchFamily="34" charset="0"/>
                  <a:ea typeface="宋体" pitchFamily="2" charset="-122"/>
                </a:defRPr>
              </a:lvl5pPr>
              <a:lvl6pPr marL="2514600" indent="-228600" defTabSz="1066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066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066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066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Aft>
                  <a:spcPct val="35000"/>
                </a:spcAft>
              </a:pPr>
              <a:r>
                <a:rPr lang="en-US" altLang="zh-CN" sz="2400">
                  <a:solidFill>
                    <a:schemeClr val="bg1"/>
                  </a:solidFill>
                  <a:latin typeface="Calibri" pitchFamily="34" charset="0"/>
                  <a:ea typeface="MS PGothic" pitchFamily="34" charset="-128"/>
                </a:rPr>
                <a:t>Partition Tolerance</a:t>
              </a:r>
              <a:endParaRPr lang="zh-CN" altLang="en-US" sz="2400">
                <a:solidFill>
                  <a:schemeClr val="bg1"/>
                </a:solidFill>
                <a:latin typeface="Calibri" pitchFamily="34" charset="0"/>
                <a:ea typeface="MS PGothic" pitchFamily="34" charset="-128"/>
              </a:endParaRPr>
            </a:p>
            <a:p>
              <a:pPr lvl="1" algn="ctr" eaLnBrk="1" hangingPunct="1">
                <a:lnSpc>
                  <a:spcPct val="90000"/>
                </a:lnSpc>
                <a:spcAft>
                  <a:spcPct val="15000"/>
                </a:spcAft>
              </a:pPr>
              <a:r>
                <a:rPr lang="zh-CN" altLang="en-US" sz="1600">
                  <a:solidFill>
                    <a:schemeClr val="bg1"/>
                  </a:solidFill>
                  <a:latin typeface="华文细黑" pitchFamily="2" charset="-122"/>
                  <a:ea typeface="华文细黑" pitchFamily="2" charset="-122"/>
                </a:rPr>
                <a:t>分区容错性</a:t>
              </a:r>
            </a:p>
          </p:txBody>
        </p:sp>
      </p:grpSp>
      <p:grpSp>
        <p:nvGrpSpPr>
          <p:cNvPr id="30728" name="Group 8"/>
          <p:cNvGrpSpPr>
            <a:grpSpLocks/>
          </p:cNvGrpSpPr>
          <p:nvPr/>
        </p:nvGrpSpPr>
        <p:grpSpPr bwMode="auto">
          <a:xfrm>
            <a:off x="3297767" y="3151188"/>
            <a:ext cx="3251200" cy="2438400"/>
            <a:chOff x="0" y="0"/>
            <a:chExt cx="2438400" cy="2438400"/>
          </a:xfrm>
        </p:grpSpPr>
        <p:sp>
          <p:nvSpPr>
            <p:cNvPr id="30729" name="椭圆 22"/>
            <p:cNvSpPr>
              <a:spLocks noChangeArrowheads="1"/>
            </p:cNvSpPr>
            <p:nvPr/>
          </p:nvSpPr>
          <p:spPr bwMode="auto">
            <a:xfrm>
              <a:off x="0" y="0"/>
              <a:ext cx="2438400" cy="2438400"/>
            </a:xfrm>
            <a:prstGeom prst="ellipse">
              <a:avLst/>
            </a:prstGeom>
            <a:solidFill>
              <a:srgbClr val="76B5FA">
                <a:alpha val="50000"/>
              </a:srgbClr>
            </a:solidFill>
            <a:ln w="25400" cmpd="sng">
              <a:solidFill>
                <a:srgbClr val="FFFFFF"/>
              </a:solidFill>
              <a:round/>
              <a:headEnd/>
              <a:tailEnd/>
            </a:ln>
          </p:spPr>
          <p:txBody>
            <a:bodyPr/>
            <a:lstStyle/>
            <a:p>
              <a:endParaRPr lang="zh-CN" altLang="en-US"/>
            </a:p>
          </p:txBody>
        </p:sp>
        <p:sp>
          <p:nvSpPr>
            <p:cNvPr id="30730" name="椭圆 8"/>
            <p:cNvSpPr>
              <a:spLocks noChangeArrowheads="1"/>
            </p:cNvSpPr>
            <p:nvPr/>
          </p:nvSpPr>
          <p:spPr bwMode="auto">
            <a:xfrm>
              <a:off x="229617" y="629920"/>
              <a:ext cx="1581408" cy="1341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nchorCtr="1"/>
            <a:lstStyle>
              <a:lvl1pPr defTabSz="1066800" eaLnBrk="0" hangingPunct="0">
                <a:defRPr>
                  <a:solidFill>
                    <a:schemeClr val="tx1"/>
                  </a:solidFill>
                  <a:latin typeface="Arial" pitchFamily="34" charset="0"/>
                  <a:ea typeface="宋体" pitchFamily="2" charset="-122"/>
                </a:defRPr>
              </a:lvl1pPr>
              <a:lvl2pPr marL="742950" indent="-285750" defTabSz="1066800" eaLnBrk="0" hangingPunct="0">
                <a:defRPr>
                  <a:solidFill>
                    <a:schemeClr val="tx1"/>
                  </a:solidFill>
                  <a:latin typeface="Arial" pitchFamily="34" charset="0"/>
                  <a:ea typeface="宋体" pitchFamily="2" charset="-122"/>
                </a:defRPr>
              </a:lvl2pPr>
              <a:lvl3pPr marL="1143000" indent="-228600" defTabSz="1066800" eaLnBrk="0" hangingPunct="0">
                <a:defRPr>
                  <a:solidFill>
                    <a:schemeClr val="tx1"/>
                  </a:solidFill>
                  <a:latin typeface="Arial" pitchFamily="34" charset="0"/>
                  <a:ea typeface="宋体" pitchFamily="2" charset="-122"/>
                </a:defRPr>
              </a:lvl3pPr>
              <a:lvl4pPr marL="1600200" indent="-228600" defTabSz="1066800" eaLnBrk="0" hangingPunct="0">
                <a:defRPr>
                  <a:solidFill>
                    <a:schemeClr val="tx1"/>
                  </a:solidFill>
                  <a:latin typeface="Arial" pitchFamily="34" charset="0"/>
                  <a:ea typeface="宋体" pitchFamily="2" charset="-122"/>
                </a:defRPr>
              </a:lvl4pPr>
              <a:lvl5pPr marL="2057400" indent="-228600" defTabSz="1066800" eaLnBrk="0" hangingPunct="0">
                <a:defRPr>
                  <a:solidFill>
                    <a:schemeClr val="tx1"/>
                  </a:solidFill>
                  <a:latin typeface="Arial" pitchFamily="34" charset="0"/>
                  <a:ea typeface="宋体" pitchFamily="2" charset="-122"/>
                </a:defRPr>
              </a:lvl5pPr>
              <a:lvl6pPr marL="2514600" indent="-228600" defTabSz="1066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066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066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066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Aft>
                  <a:spcPct val="35000"/>
                </a:spcAft>
              </a:pPr>
              <a:r>
                <a:rPr lang="en-US" altLang="zh-CN" sz="2400">
                  <a:solidFill>
                    <a:schemeClr val="bg1"/>
                  </a:solidFill>
                  <a:latin typeface="Calibri" pitchFamily="34" charset="0"/>
                  <a:ea typeface="MS PGothic" pitchFamily="34" charset="-128"/>
                </a:rPr>
                <a:t>Consistency</a:t>
              </a:r>
              <a:endParaRPr lang="zh-CN" altLang="en-US" sz="2400">
                <a:solidFill>
                  <a:schemeClr val="bg1"/>
                </a:solidFill>
                <a:latin typeface="Calibri" pitchFamily="34" charset="0"/>
                <a:ea typeface="MS PGothic" pitchFamily="34" charset="-128"/>
              </a:endParaRPr>
            </a:p>
            <a:p>
              <a:pPr algn="ctr" eaLnBrk="1" hangingPunct="1">
                <a:lnSpc>
                  <a:spcPct val="90000"/>
                </a:lnSpc>
                <a:spcAft>
                  <a:spcPct val="35000"/>
                </a:spcAft>
              </a:pPr>
              <a:r>
                <a:rPr lang="zh-CN" altLang="en-US" sz="1600">
                  <a:solidFill>
                    <a:schemeClr val="bg1"/>
                  </a:solidFill>
                  <a:latin typeface="华文细黑" pitchFamily="2" charset="-122"/>
                  <a:ea typeface="华文细黑" pitchFamily="2" charset="-122"/>
                </a:rPr>
                <a:t>一致性</a:t>
              </a:r>
            </a:p>
          </p:txBody>
        </p:sp>
      </p:grpSp>
      <p:sp>
        <p:nvSpPr>
          <p:cNvPr id="30731" name="TextBox 28"/>
          <p:cNvSpPr txBox="1">
            <a:spLocks noChangeArrowheads="1"/>
          </p:cNvSpPr>
          <p:nvPr/>
        </p:nvSpPr>
        <p:spPr bwMode="auto">
          <a:xfrm rot="1808017">
            <a:off x="4835381" y="3336717"/>
            <a:ext cx="87235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solidFill>
                  <a:schemeClr val="bg1"/>
                </a:solidFill>
                <a:latin typeface="华文细黑" pitchFamily="2" charset="-122"/>
                <a:ea typeface="华文细黑" pitchFamily="2" charset="-122"/>
              </a:rPr>
              <a:t>RDBMS</a:t>
            </a:r>
            <a:endParaRPr lang="zh-CN" altLang="en-US" sz="1600" b="1">
              <a:solidFill>
                <a:schemeClr val="bg1"/>
              </a:solidFill>
              <a:latin typeface="华文细黑" pitchFamily="2" charset="-122"/>
              <a:ea typeface="华文细黑" pitchFamily="2" charset="-122"/>
            </a:endParaRPr>
          </a:p>
        </p:txBody>
      </p:sp>
      <p:sp>
        <p:nvSpPr>
          <p:cNvPr id="30732" name="TextBox 38"/>
          <p:cNvSpPr txBox="1">
            <a:spLocks noChangeArrowheads="1"/>
          </p:cNvSpPr>
          <p:nvPr/>
        </p:nvSpPr>
        <p:spPr bwMode="auto">
          <a:xfrm rot="19893565">
            <a:off x="6411621" y="3341481"/>
            <a:ext cx="84830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solidFill>
                  <a:schemeClr val="bg1"/>
                </a:solidFill>
                <a:latin typeface="华文细黑" pitchFamily="2" charset="-122"/>
                <a:ea typeface="华文细黑" pitchFamily="2" charset="-122"/>
              </a:rPr>
              <a:t>NoSQL</a:t>
            </a:r>
            <a:endParaRPr lang="zh-CN" altLang="en-US" sz="1600" b="1">
              <a:solidFill>
                <a:schemeClr val="bg1"/>
              </a:solidFill>
              <a:latin typeface="华文细黑" pitchFamily="2" charset="-122"/>
              <a:ea typeface="华文细黑" pitchFamily="2" charset="-122"/>
            </a:endParaRPr>
          </a:p>
        </p:txBody>
      </p:sp>
      <p:sp>
        <p:nvSpPr>
          <p:cNvPr id="30733" name="线形标注 1 46"/>
          <p:cNvSpPr>
            <a:spLocks/>
          </p:cNvSpPr>
          <p:nvPr/>
        </p:nvSpPr>
        <p:spPr bwMode="auto">
          <a:xfrm flipH="1">
            <a:off x="1295401" y="5373689"/>
            <a:ext cx="2495551" cy="719137"/>
          </a:xfrm>
          <a:prstGeom prst="borderCallout1">
            <a:avLst>
              <a:gd name="adj1" fmla="val -245"/>
              <a:gd name="adj2" fmla="val -144"/>
              <a:gd name="adj3" fmla="val -40264"/>
              <a:gd name="adj4" fmla="val -17676"/>
            </a:avLst>
          </a:prstGeom>
          <a:gradFill rotWithShape="1">
            <a:gsLst>
              <a:gs pos="0">
                <a:srgbClr val="FFFFFF"/>
              </a:gs>
              <a:gs pos="35001">
                <a:srgbClr val="FFFFFF"/>
              </a:gs>
              <a:gs pos="100000">
                <a:srgbClr val="FFFFFF"/>
              </a:gs>
            </a:gsLst>
            <a:lin ang="5400000" scaled="1"/>
          </a:gradFill>
          <a:ln w="9525" cmpd="sng">
            <a:solidFill>
              <a:srgbClr val="7F7F7F"/>
            </a:solidFill>
            <a:miter lim="800000"/>
            <a:headEnd/>
            <a:tailEnd/>
          </a:ln>
          <a:effectLst>
            <a:outerShdw dist="20000" dir="5400000" algn="ctr" rotWithShape="0">
              <a:srgbClr val="000000">
                <a:alpha val="37000"/>
              </a:srgbClr>
            </a:outerShd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latin typeface="华文细黑" pitchFamily="2" charset="-122"/>
                <a:ea typeface="华文细黑" pitchFamily="2" charset="-122"/>
              </a:rPr>
              <a:t>数据一致更新，所有</a:t>
            </a:r>
            <a:endParaRPr lang="en-US" altLang="zh-CN" sz="1400">
              <a:latin typeface="华文细黑" pitchFamily="2" charset="-122"/>
              <a:ea typeface="华文细黑" pitchFamily="2" charset="-122"/>
            </a:endParaRPr>
          </a:p>
          <a:p>
            <a:pPr eaLnBrk="1" hangingPunct="1"/>
            <a:r>
              <a:rPr lang="zh-CN" altLang="en-US" sz="1400">
                <a:latin typeface="华文细黑" pitchFamily="2" charset="-122"/>
                <a:ea typeface="华文细黑" pitchFamily="2" charset="-122"/>
              </a:rPr>
              <a:t>数据变动都是同步的</a:t>
            </a:r>
          </a:p>
        </p:txBody>
      </p:sp>
      <p:sp>
        <p:nvSpPr>
          <p:cNvPr id="30734" name="线形标注 1 47"/>
          <p:cNvSpPr>
            <a:spLocks/>
          </p:cNvSpPr>
          <p:nvPr/>
        </p:nvSpPr>
        <p:spPr bwMode="auto">
          <a:xfrm>
            <a:off x="8401051" y="5445126"/>
            <a:ext cx="2400300" cy="720725"/>
          </a:xfrm>
          <a:prstGeom prst="borderCallout1">
            <a:avLst>
              <a:gd name="adj1" fmla="val -245"/>
              <a:gd name="adj2" fmla="val -144"/>
              <a:gd name="adj3" fmla="val -41620"/>
              <a:gd name="adj4" fmla="val -19611"/>
            </a:avLst>
          </a:prstGeom>
          <a:gradFill rotWithShape="1">
            <a:gsLst>
              <a:gs pos="0">
                <a:srgbClr val="FFFFFF"/>
              </a:gs>
              <a:gs pos="35001">
                <a:srgbClr val="FFFFFF"/>
              </a:gs>
              <a:gs pos="100000">
                <a:srgbClr val="FFFFFF"/>
              </a:gs>
            </a:gsLst>
            <a:lin ang="5400000" scaled="1"/>
          </a:gradFill>
          <a:ln w="9525" cmpd="sng">
            <a:solidFill>
              <a:srgbClr val="7F7F7F"/>
            </a:solidFill>
            <a:miter lim="800000"/>
            <a:headEnd/>
            <a:tailEnd/>
          </a:ln>
          <a:effectLst>
            <a:outerShdw dist="20000" dir="5400000" algn="ctr" rotWithShape="0">
              <a:srgbClr val="000000">
                <a:alpha val="37000"/>
              </a:srgbClr>
            </a:outerShd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a:latin typeface="华文细黑" pitchFamily="2" charset="-122"/>
                <a:ea typeface="华文细黑" pitchFamily="2" charset="-122"/>
              </a:rPr>
              <a:t>尽管有一些信息丢失</a:t>
            </a:r>
            <a:endParaRPr lang="en-US" altLang="zh-CN" sz="1400">
              <a:latin typeface="华文细黑" pitchFamily="2" charset="-122"/>
              <a:ea typeface="华文细黑" pitchFamily="2" charset="-122"/>
            </a:endParaRPr>
          </a:p>
          <a:p>
            <a:pPr algn="ctr" eaLnBrk="1" hangingPunct="1"/>
            <a:r>
              <a:rPr lang="zh-CN" altLang="en-US" sz="1400">
                <a:latin typeface="华文细黑" pitchFamily="2" charset="-122"/>
                <a:ea typeface="华文细黑" pitchFamily="2" charset="-122"/>
              </a:rPr>
              <a:t>，系统依旧继续运转</a:t>
            </a:r>
          </a:p>
        </p:txBody>
      </p:sp>
      <p:sp>
        <p:nvSpPr>
          <p:cNvPr id="30735" name="线形标注 1 48"/>
          <p:cNvSpPr>
            <a:spLocks/>
          </p:cNvSpPr>
          <p:nvPr/>
        </p:nvSpPr>
        <p:spPr bwMode="auto">
          <a:xfrm>
            <a:off x="7727951" y="1844676"/>
            <a:ext cx="2592916" cy="792163"/>
          </a:xfrm>
          <a:prstGeom prst="borderCallout1">
            <a:avLst>
              <a:gd name="adj1" fmla="val -245"/>
              <a:gd name="adj2" fmla="val -144"/>
              <a:gd name="adj3" fmla="val 30606"/>
              <a:gd name="adj4" fmla="val -24782"/>
            </a:avLst>
          </a:prstGeom>
          <a:gradFill rotWithShape="1">
            <a:gsLst>
              <a:gs pos="0">
                <a:srgbClr val="FFFFFF"/>
              </a:gs>
              <a:gs pos="35001">
                <a:srgbClr val="FFFFFF"/>
              </a:gs>
              <a:gs pos="100000">
                <a:srgbClr val="FFFFFF"/>
              </a:gs>
            </a:gsLst>
            <a:lin ang="5400000" scaled="1"/>
          </a:gradFill>
          <a:ln w="9525" cmpd="sng">
            <a:solidFill>
              <a:srgbClr val="7F7F7F"/>
            </a:solidFill>
            <a:miter lim="800000"/>
            <a:headEnd/>
            <a:tailEnd/>
          </a:ln>
          <a:effectLst>
            <a:outerShdw dist="20000" dir="5400000" algn="ctr" rotWithShape="0">
              <a:srgbClr val="000000">
                <a:alpha val="37000"/>
              </a:srgbClr>
            </a:outerShd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latin typeface="华文细黑" pitchFamily="2" charset="-122"/>
                <a:ea typeface="华文细黑" pitchFamily="2" charset="-122"/>
              </a:rPr>
              <a:t>某个节点的宕机不会影</a:t>
            </a:r>
            <a:endParaRPr lang="en-US" altLang="zh-CN" sz="1400">
              <a:latin typeface="华文细黑" pitchFamily="2" charset="-122"/>
              <a:ea typeface="华文细黑" pitchFamily="2" charset="-122"/>
            </a:endParaRPr>
          </a:p>
          <a:p>
            <a:pPr eaLnBrk="1" hangingPunct="1"/>
            <a:r>
              <a:rPr lang="zh-CN" altLang="en-US" sz="1400">
                <a:latin typeface="华文细黑" pitchFamily="2" charset="-122"/>
                <a:ea typeface="华文细黑" pitchFamily="2" charset="-122"/>
              </a:rPr>
              <a:t>响其他节点继续完成操</a:t>
            </a:r>
            <a:endParaRPr lang="en-US" altLang="zh-CN" sz="1400">
              <a:latin typeface="华文细黑" pitchFamily="2" charset="-122"/>
              <a:ea typeface="华文细黑" pitchFamily="2" charset="-122"/>
            </a:endParaRPr>
          </a:p>
          <a:p>
            <a:pPr eaLnBrk="1" hangingPunct="1"/>
            <a:r>
              <a:rPr lang="zh-CN" altLang="en-US" sz="1400">
                <a:latin typeface="华文细黑" pitchFamily="2" charset="-122"/>
                <a:ea typeface="华文细黑" pitchFamily="2" charset="-122"/>
              </a:rPr>
              <a:t>作</a:t>
            </a:r>
          </a:p>
        </p:txBody>
      </p:sp>
      <p:sp>
        <p:nvSpPr>
          <p:cNvPr id="30736" name="Rectangle 16"/>
          <p:cNvSpPr>
            <a:spLocks noChangeArrowheads="1"/>
          </p:cNvSpPr>
          <p:nvPr/>
        </p:nvSpPr>
        <p:spPr bwMode="auto">
          <a:xfrm>
            <a:off x="527051" y="274638"/>
            <a:ext cx="1138554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4300">
                <a:solidFill>
                  <a:srgbClr val="11488B"/>
                </a:solidFill>
                <a:latin typeface="Gill Sans MT" pitchFamily="34" charset="0"/>
                <a:ea typeface="华文中宋" pitchFamily="2" charset="-122"/>
              </a:defRPr>
            </a:lvl1pPr>
            <a:lvl2pPr eaLnBrk="0" hangingPunct="0">
              <a:defRPr sz="4300">
                <a:solidFill>
                  <a:srgbClr val="11488B"/>
                </a:solidFill>
                <a:latin typeface="Gill Sans MT" pitchFamily="34" charset="0"/>
                <a:ea typeface="华文中宋" pitchFamily="2" charset="-122"/>
              </a:defRPr>
            </a:lvl2pPr>
            <a:lvl3pPr eaLnBrk="0" hangingPunct="0">
              <a:defRPr sz="4300">
                <a:solidFill>
                  <a:srgbClr val="11488B"/>
                </a:solidFill>
                <a:latin typeface="Gill Sans MT" pitchFamily="34" charset="0"/>
                <a:ea typeface="华文中宋" pitchFamily="2" charset="-122"/>
              </a:defRPr>
            </a:lvl3pPr>
            <a:lvl4pPr eaLnBrk="0" hangingPunct="0">
              <a:defRPr sz="4300">
                <a:solidFill>
                  <a:srgbClr val="11488B"/>
                </a:solidFill>
                <a:latin typeface="Gill Sans MT" pitchFamily="34" charset="0"/>
                <a:ea typeface="华文中宋" pitchFamily="2" charset="-122"/>
              </a:defRPr>
            </a:lvl4pPr>
            <a:lvl5pPr eaLnBrk="0" hangingPunct="0">
              <a:defRPr sz="4300">
                <a:solidFill>
                  <a:srgbClr val="11488B"/>
                </a:solidFill>
                <a:latin typeface="Gill Sans MT" pitchFamily="34" charset="0"/>
                <a:ea typeface="华文中宋" pitchFamily="2" charset="-122"/>
              </a:defRPr>
            </a:lvl5pPr>
            <a:lvl6pPr marL="457200" eaLnBrk="0" fontAlgn="base" hangingPunct="0">
              <a:spcBef>
                <a:spcPct val="0"/>
              </a:spcBef>
              <a:spcAft>
                <a:spcPct val="0"/>
              </a:spcAft>
              <a:defRPr sz="4300">
                <a:solidFill>
                  <a:srgbClr val="11488B"/>
                </a:solidFill>
                <a:latin typeface="Gill Sans MT" pitchFamily="34" charset="0"/>
                <a:ea typeface="华文中宋" pitchFamily="2" charset="-122"/>
              </a:defRPr>
            </a:lvl6pPr>
            <a:lvl7pPr marL="914400" eaLnBrk="0" fontAlgn="base" hangingPunct="0">
              <a:spcBef>
                <a:spcPct val="0"/>
              </a:spcBef>
              <a:spcAft>
                <a:spcPct val="0"/>
              </a:spcAft>
              <a:defRPr sz="4300">
                <a:solidFill>
                  <a:srgbClr val="11488B"/>
                </a:solidFill>
                <a:latin typeface="Gill Sans MT" pitchFamily="34" charset="0"/>
                <a:ea typeface="华文中宋" pitchFamily="2" charset="-122"/>
              </a:defRPr>
            </a:lvl7pPr>
            <a:lvl8pPr marL="1371600" eaLnBrk="0" fontAlgn="base" hangingPunct="0">
              <a:spcBef>
                <a:spcPct val="0"/>
              </a:spcBef>
              <a:spcAft>
                <a:spcPct val="0"/>
              </a:spcAft>
              <a:defRPr sz="4300">
                <a:solidFill>
                  <a:srgbClr val="11488B"/>
                </a:solidFill>
                <a:latin typeface="Gill Sans MT" pitchFamily="34" charset="0"/>
                <a:ea typeface="华文中宋" pitchFamily="2" charset="-122"/>
              </a:defRPr>
            </a:lvl8pPr>
            <a:lvl9pPr marL="1828800" eaLnBrk="0" fontAlgn="base" hangingPunct="0">
              <a:spcBef>
                <a:spcPct val="0"/>
              </a:spcBef>
              <a:spcAft>
                <a:spcPct val="0"/>
              </a:spcAft>
              <a:defRPr sz="4300">
                <a:solidFill>
                  <a:srgbClr val="11488B"/>
                </a:solidFill>
                <a:latin typeface="Gill Sans MT" pitchFamily="34" charset="0"/>
                <a:ea typeface="华文中宋" pitchFamily="2" charset="-122"/>
              </a:defRPr>
            </a:lvl9pPr>
          </a:lstStyle>
          <a:p>
            <a:r>
              <a:rPr lang="en-US" altLang="zh-CN"/>
              <a:t>CAP</a:t>
            </a:r>
            <a:r>
              <a:rPr lang="zh-CN" altLang="en-US"/>
              <a:t>理论</a:t>
            </a:r>
          </a:p>
        </p:txBody>
      </p:sp>
      <p:sp>
        <p:nvSpPr>
          <p:cNvPr id="18" name="Text Box 4"/>
          <p:cNvSpPr txBox="1">
            <a:spLocks noChangeArrowheads="1"/>
          </p:cNvSpPr>
          <p:nvPr/>
        </p:nvSpPr>
        <p:spPr bwMode="auto">
          <a:xfrm>
            <a:off x="403924" y="1430719"/>
            <a:ext cx="266846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chemeClr val="accent2"/>
                </a:solidFill>
              </a:rPr>
              <a:t>定理：</a:t>
            </a:r>
            <a:r>
              <a:rPr lang="zh-CN" altLang="en-US" sz="2000" b="1" dirty="0">
                <a:solidFill>
                  <a:srgbClr val="0000CC"/>
                </a:solidFill>
                <a:ea typeface="华文仿宋" pitchFamily="2" charset="-122"/>
              </a:rPr>
              <a:t>一个分布式系统不可能满足一致性，可用性和分区容错性这三个需求，最多只能同时满足两个。</a:t>
            </a:r>
          </a:p>
        </p:txBody>
      </p:sp>
      <p:sp>
        <p:nvSpPr>
          <p:cNvPr id="19" name="Text Box 5"/>
          <p:cNvSpPr txBox="1">
            <a:spLocks noChangeArrowheads="1"/>
          </p:cNvSpPr>
          <p:nvPr/>
        </p:nvSpPr>
        <p:spPr bwMode="auto">
          <a:xfrm>
            <a:off x="403924" y="3249980"/>
            <a:ext cx="2668460"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chemeClr val="accent2"/>
                </a:solidFill>
              </a:rPr>
              <a:t>忠告</a:t>
            </a:r>
            <a:r>
              <a:rPr lang="zh-CN" altLang="en-US" sz="2000" b="1" dirty="0"/>
              <a:t>：</a:t>
            </a:r>
            <a:r>
              <a:rPr lang="zh-CN" altLang="en-US" sz="2000" b="1" dirty="0">
                <a:solidFill>
                  <a:srgbClr val="0000CC"/>
                </a:solidFill>
                <a:ea typeface="华文仿宋" pitchFamily="2" charset="-122"/>
              </a:rPr>
              <a:t>架构师不要将精力浪费在如何设计能满足三者的完美分布式系统，而是应该进行取舍。</a:t>
            </a:r>
          </a:p>
        </p:txBody>
      </p:sp>
    </p:spTree>
    <p:extLst>
      <p:ext uri="{BB962C8B-B14F-4D97-AF65-F5344CB8AC3E}">
        <p14:creationId xmlns="" xmlns:p14="http://schemas.microsoft.com/office/powerpoint/2010/main" val="2202797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fade">
                                      <p:cBhvr>
                                        <p:cTn id="7" dur="500"/>
                                        <p:tgtEl>
                                          <p:spTgt spid="307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fade">
                                      <p:cBhvr>
                                        <p:cTn id="12" dur="500"/>
                                        <p:tgtEl>
                                          <p:spTgt spid="307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fade">
                                      <p:cBhvr>
                                        <p:cTn id="17" dur="500"/>
                                        <p:tgtEl>
                                          <p:spTgt spid="30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2" fill="hold" grpId="0" nodeType="clickEffect">
                                  <p:stCondLst>
                                    <p:cond delay="0"/>
                                  </p:stCondLst>
                                  <p:childTnLst>
                                    <p:set>
                                      <p:cBhvr>
                                        <p:cTn id="21" dur="1" fill="hold">
                                          <p:stCondLst>
                                            <p:cond delay="0"/>
                                          </p:stCondLst>
                                        </p:cTn>
                                        <p:tgtEl>
                                          <p:spTgt spid="30733"/>
                                        </p:tgtEl>
                                        <p:attrNameLst>
                                          <p:attrName>style.visibility</p:attrName>
                                        </p:attrNameLst>
                                      </p:cBhvr>
                                      <p:to>
                                        <p:strVal val="visible"/>
                                      </p:to>
                                    </p:set>
                                    <p:anim calcmode="lin" valueType="num">
                                      <p:cBhvr>
                                        <p:cTn id="22" dur="500" fill="hold"/>
                                        <p:tgtEl>
                                          <p:spTgt spid="30733"/>
                                        </p:tgtEl>
                                        <p:attrNameLst>
                                          <p:attrName>ppt_x</p:attrName>
                                        </p:attrNameLst>
                                      </p:cBhvr>
                                      <p:tavLst>
                                        <p:tav tm="0">
                                          <p:val>
                                            <p:strVal val="#ppt_x+#ppt_w/2"/>
                                          </p:val>
                                        </p:tav>
                                        <p:tav tm="100000">
                                          <p:val>
                                            <p:strVal val="#ppt_x"/>
                                          </p:val>
                                        </p:tav>
                                      </p:tavLst>
                                    </p:anim>
                                    <p:anim calcmode="lin" valueType="num">
                                      <p:cBhvr>
                                        <p:cTn id="23" dur="500" fill="hold"/>
                                        <p:tgtEl>
                                          <p:spTgt spid="30733"/>
                                        </p:tgtEl>
                                        <p:attrNameLst>
                                          <p:attrName>ppt_y</p:attrName>
                                        </p:attrNameLst>
                                      </p:cBhvr>
                                      <p:tavLst>
                                        <p:tav tm="0">
                                          <p:val>
                                            <p:strVal val="#ppt_y"/>
                                          </p:val>
                                        </p:tav>
                                        <p:tav tm="100000">
                                          <p:val>
                                            <p:strVal val="#ppt_y"/>
                                          </p:val>
                                        </p:tav>
                                      </p:tavLst>
                                    </p:anim>
                                    <p:anim calcmode="lin" valueType="num">
                                      <p:cBhvr>
                                        <p:cTn id="24" dur="500" fill="hold"/>
                                        <p:tgtEl>
                                          <p:spTgt spid="30733"/>
                                        </p:tgtEl>
                                        <p:attrNameLst>
                                          <p:attrName>ppt_w</p:attrName>
                                        </p:attrNameLst>
                                      </p:cBhvr>
                                      <p:tavLst>
                                        <p:tav tm="0">
                                          <p:val>
                                            <p:fltVal val="0"/>
                                          </p:val>
                                        </p:tav>
                                        <p:tav tm="100000">
                                          <p:val>
                                            <p:strVal val="#ppt_w"/>
                                          </p:val>
                                        </p:tav>
                                      </p:tavLst>
                                    </p:anim>
                                    <p:anim calcmode="lin" valueType="num">
                                      <p:cBhvr>
                                        <p:cTn id="25" dur="500" fill="hold"/>
                                        <p:tgtEl>
                                          <p:spTgt spid="30733"/>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30735"/>
                                        </p:tgtEl>
                                        <p:attrNameLst>
                                          <p:attrName>style.visibility</p:attrName>
                                        </p:attrNameLst>
                                      </p:cBhvr>
                                      <p:to>
                                        <p:strVal val="visible"/>
                                      </p:to>
                                    </p:set>
                                    <p:anim calcmode="lin" valueType="num">
                                      <p:cBhvr>
                                        <p:cTn id="30" dur="500" fill="hold"/>
                                        <p:tgtEl>
                                          <p:spTgt spid="30735"/>
                                        </p:tgtEl>
                                        <p:attrNameLst>
                                          <p:attrName>ppt_x</p:attrName>
                                        </p:attrNameLst>
                                      </p:cBhvr>
                                      <p:tavLst>
                                        <p:tav tm="0">
                                          <p:val>
                                            <p:strVal val="#ppt_x-#ppt_w/2"/>
                                          </p:val>
                                        </p:tav>
                                        <p:tav tm="100000">
                                          <p:val>
                                            <p:strVal val="#ppt_x"/>
                                          </p:val>
                                        </p:tav>
                                      </p:tavLst>
                                    </p:anim>
                                    <p:anim calcmode="lin" valueType="num">
                                      <p:cBhvr>
                                        <p:cTn id="31" dur="500" fill="hold"/>
                                        <p:tgtEl>
                                          <p:spTgt spid="30735"/>
                                        </p:tgtEl>
                                        <p:attrNameLst>
                                          <p:attrName>ppt_y</p:attrName>
                                        </p:attrNameLst>
                                      </p:cBhvr>
                                      <p:tavLst>
                                        <p:tav tm="0">
                                          <p:val>
                                            <p:strVal val="#ppt_y"/>
                                          </p:val>
                                        </p:tav>
                                        <p:tav tm="100000">
                                          <p:val>
                                            <p:strVal val="#ppt_y"/>
                                          </p:val>
                                        </p:tav>
                                      </p:tavLst>
                                    </p:anim>
                                    <p:anim calcmode="lin" valueType="num">
                                      <p:cBhvr>
                                        <p:cTn id="32" dur="500" fill="hold"/>
                                        <p:tgtEl>
                                          <p:spTgt spid="30735"/>
                                        </p:tgtEl>
                                        <p:attrNameLst>
                                          <p:attrName>ppt_w</p:attrName>
                                        </p:attrNameLst>
                                      </p:cBhvr>
                                      <p:tavLst>
                                        <p:tav tm="0">
                                          <p:val>
                                            <p:fltVal val="0"/>
                                          </p:val>
                                        </p:tav>
                                        <p:tav tm="100000">
                                          <p:val>
                                            <p:strVal val="#ppt_w"/>
                                          </p:val>
                                        </p:tav>
                                      </p:tavLst>
                                    </p:anim>
                                    <p:anim calcmode="lin" valueType="num">
                                      <p:cBhvr>
                                        <p:cTn id="33" dur="500" fill="hold"/>
                                        <p:tgtEl>
                                          <p:spTgt spid="30735"/>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grpId="0" nodeType="clickEffect">
                                  <p:stCondLst>
                                    <p:cond delay="0"/>
                                  </p:stCondLst>
                                  <p:childTnLst>
                                    <p:set>
                                      <p:cBhvr>
                                        <p:cTn id="37" dur="1" fill="hold">
                                          <p:stCondLst>
                                            <p:cond delay="0"/>
                                          </p:stCondLst>
                                        </p:cTn>
                                        <p:tgtEl>
                                          <p:spTgt spid="30734"/>
                                        </p:tgtEl>
                                        <p:attrNameLst>
                                          <p:attrName>style.visibility</p:attrName>
                                        </p:attrNameLst>
                                      </p:cBhvr>
                                      <p:to>
                                        <p:strVal val="visible"/>
                                      </p:to>
                                    </p:set>
                                    <p:anim calcmode="lin" valueType="num">
                                      <p:cBhvr>
                                        <p:cTn id="38" dur="500" fill="hold"/>
                                        <p:tgtEl>
                                          <p:spTgt spid="30734"/>
                                        </p:tgtEl>
                                        <p:attrNameLst>
                                          <p:attrName>ppt_x</p:attrName>
                                        </p:attrNameLst>
                                      </p:cBhvr>
                                      <p:tavLst>
                                        <p:tav tm="0">
                                          <p:val>
                                            <p:strVal val="#ppt_x-#ppt_w/2"/>
                                          </p:val>
                                        </p:tav>
                                        <p:tav tm="100000">
                                          <p:val>
                                            <p:strVal val="#ppt_x"/>
                                          </p:val>
                                        </p:tav>
                                      </p:tavLst>
                                    </p:anim>
                                    <p:anim calcmode="lin" valueType="num">
                                      <p:cBhvr>
                                        <p:cTn id="39" dur="500" fill="hold"/>
                                        <p:tgtEl>
                                          <p:spTgt spid="30734"/>
                                        </p:tgtEl>
                                        <p:attrNameLst>
                                          <p:attrName>ppt_y</p:attrName>
                                        </p:attrNameLst>
                                      </p:cBhvr>
                                      <p:tavLst>
                                        <p:tav tm="0">
                                          <p:val>
                                            <p:strVal val="#ppt_y"/>
                                          </p:val>
                                        </p:tav>
                                        <p:tav tm="100000">
                                          <p:val>
                                            <p:strVal val="#ppt_y"/>
                                          </p:val>
                                        </p:tav>
                                      </p:tavLst>
                                    </p:anim>
                                    <p:anim calcmode="lin" valueType="num">
                                      <p:cBhvr>
                                        <p:cTn id="40" dur="500" fill="hold"/>
                                        <p:tgtEl>
                                          <p:spTgt spid="30734"/>
                                        </p:tgtEl>
                                        <p:attrNameLst>
                                          <p:attrName>ppt_w</p:attrName>
                                        </p:attrNameLst>
                                      </p:cBhvr>
                                      <p:tavLst>
                                        <p:tav tm="0">
                                          <p:val>
                                            <p:fltVal val="0"/>
                                          </p:val>
                                        </p:tav>
                                        <p:tav tm="100000">
                                          <p:val>
                                            <p:strVal val="#ppt_w"/>
                                          </p:val>
                                        </p:tav>
                                      </p:tavLst>
                                    </p:anim>
                                    <p:anim calcmode="lin" valueType="num">
                                      <p:cBhvr>
                                        <p:cTn id="41" dur="500" fill="hold"/>
                                        <p:tgtEl>
                                          <p:spTgt spid="30734"/>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731"/>
                                        </p:tgtEl>
                                        <p:attrNameLst>
                                          <p:attrName>style.visibility</p:attrName>
                                        </p:attrNameLst>
                                      </p:cBhvr>
                                      <p:to>
                                        <p:strVal val="visible"/>
                                      </p:to>
                                    </p:set>
                                    <p:animEffect transition="in" filter="fade">
                                      <p:cBhvr>
                                        <p:cTn id="46" dur="500"/>
                                        <p:tgtEl>
                                          <p:spTgt spid="307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732"/>
                                        </p:tgtEl>
                                        <p:attrNameLst>
                                          <p:attrName>style.visibility</p:attrName>
                                        </p:attrNameLst>
                                      </p:cBhvr>
                                      <p:to>
                                        <p:strVal val="visible"/>
                                      </p:to>
                                    </p:set>
                                    <p:animEffect transition="in" filter="fade">
                                      <p:cBhvr>
                                        <p:cTn id="51" dur="500"/>
                                        <p:tgtEl>
                                          <p:spTgt spid="3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utoUpdateAnimBg="0"/>
      <p:bldP spid="30732" grpId="0" autoUpdateAnimBg="0"/>
      <p:bldP spid="30733" grpId="0" animBg="1" autoUpdateAnimBg="0"/>
      <p:bldP spid="30734" grpId="0" animBg="1" autoUpdateAnimBg="0"/>
      <p:bldP spid="30735"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6C195D2D-C85B-494C-B3B2-824B179C3C65}" type="slidenum">
              <a:rPr lang="zh-CN" altLang="en-US"/>
              <a:pPr/>
              <a:t>16</a:t>
            </a:fld>
            <a:endParaRPr lang="en-US" altLang="zh-CN"/>
          </a:p>
        </p:txBody>
      </p:sp>
      <p:sp>
        <p:nvSpPr>
          <p:cNvPr id="32770" name="Rectangle 2"/>
          <p:cNvSpPr>
            <a:spLocks noGrp="1" noChangeArrowheads="1"/>
          </p:cNvSpPr>
          <p:nvPr>
            <p:ph type="title"/>
          </p:nvPr>
        </p:nvSpPr>
        <p:spPr/>
        <p:txBody>
          <a:bodyPr/>
          <a:lstStyle/>
          <a:p>
            <a:r>
              <a:rPr lang="zh-CN" altLang="en-US"/>
              <a:t>关系数据库的</a:t>
            </a:r>
            <a:r>
              <a:rPr lang="en-US" altLang="zh-CN"/>
              <a:t>ACID</a:t>
            </a:r>
            <a:r>
              <a:rPr lang="zh-CN" altLang="en-US"/>
              <a:t>特性</a:t>
            </a:r>
          </a:p>
        </p:txBody>
      </p:sp>
      <p:sp>
        <p:nvSpPr>
          <p:cNvPr id="32771" name="Rectangle 3"/>
          <p:cNvSpPr>
            <a:spLocks noGrp="1" noChangeArrowheads="1"/>
          </p:cNvSpPr>
          <p:nvPr>
            <p:ph type="body" idx="1"/>
          </p:nvPr>
        </p:nvSpPr>
        <p:spPr>
          <a:xfrm>
            <a:off x="527051" y="1447800"/>
            <a:ext cx="11385549" cy="3390900"/>
          </a:xfrm>
        </p:spPr>
        <p:txBody>
          <a:bodyPr>
            <a:normAutofit fontScale="85000" lnSpcReduction="20000"/>
          </a:bodyPr>
          <a:lstStyle/>
          <a:p>
            <a:r>
              <a:rPr lang="en-US" altLang="zh-CN" sz="2400">
                <a:solidFill>
                  <a:schemeClr val="accent2"/>
                </a:solidFill>
                <a:latin typeface="华文中宋" pitchFamily="2" charset="-122"/>
              </a:rPr>
              <a:t>Atomicity</a:t>
            </a:r>
            <a:r>
              <a:rPr lang="zh-CN" altLang="en-US" sz="2400">
                <a:solidFill>
                  <a:schemeClr val="accent2"/>
                </a:solidFill>
                <a:latin typeface="华文中宋" pitchFamily="2" charset="-122"/>
              </a:rPr>
              <a:t>（原子性）</a:t>
            </a:r>
            <a:r>
              <a:rPr lang="zh-CN" altLang="en-US" sz="2400">
                <a:latin typeface="华文中宋" pitchFamily="2" charset="-122"/>
              </a:rPr>
              <a:t>：一个事务中所有操作都必须全部完成，要么全部不完成。</a:t>
            </a:r>
          </a:p>
          <a:p>
            <a:r>
              <a:rPr lang="en-US" altLang="zh-CN" sz="2400">
                <a:solidFill>
                  <a:schemeClr val="accent2"/>
                </a:solidFill>
                <a:latin typeface="华文中宋" pitchFamily="2" charset="-122"/>
              </a:rPr>
              <a:t>Consistency</a:t>
            </a:r>
            <a:r>
              <a:rPr lang="zh-CN" altLang="en-US" sz="2400">
                <a:solidFill>
                  <a:schemeClr val="accent2"/>
                </a:solidFill>
                <a:latin typeface="华文中宋" pitchFamily="2" charset="-122"/>
              </a:rPr>
              <a:t>（一致性）</a:t>
            </a:r>
            <a:r>
              <a:rPr lang="zh-CN" altLang="en-US" sz="2400">
                <a:latin typeface="华文中宋" pitchFamily="2" charset="-122"/>
              </a:rPr>
              <a:t>： 在事务开始或结束时，数据库应该在一致状态。</a:t>
            </a:r>
          </a:p>
          <a:p>
            <a:r>
              <a:rPr lang="en-US" altLang="zh-CN" sz="2400">
                <a:solidFill>
                  <a:schemeClr val="accent2"/>
                </a:solidFill>
                <a:latin typeface="华文中宋" pitchFamily="2" charset="-122"/>
              </a:rPr>
              <a:t>Isolation</a:t>
            </a:r>
            <a:r>
              <a:rPr lang="zh-CN" altLang="en-US" sz="2400">
                <a:solidFill>
                  <a:schemeClr val="accent2"/>
                </a:solidFill>
                <a:latin typeface="华文中宋" pitchFamily="2" charset="-122"/>
              </a:rPr>
              <a:t>（隔离性）</a:t>
            </a:r>
            <a:r>
              <a:rPr lang="zh-CN" altLang="en-US" sz="2400">
                <a:latin typeface="华文中宋" pitchFamily="2" charset="-122"/>
              </a:rPr>
              <a:t>： 事务将假定只有它自己在操作数据库，彼此不知晓。</a:t>
            </a:r>
          </a:p>
          <a:p>
            <a:r>
              <a:rPr lang="en-US" altLang="zh-CN" sz="2400">
                <a:solidFill>
                  <a:schemeClr val="accent2"/>
                </a:solidFill>
                <a:latin typeface="华文中宋" pitchFamily="2" charset="-122"/>
              </a:rPr>
              <a:t>Durability</a:t>
            </a:r>
            <a:r>
              <a:rPr lang="zh-CN" altLang="en-US" sz="2400">
                <a:solidFill>
                  <a:schemeClr val="accent2"/>
                </a:solidFill>
                <a:latin typeface="华文中宋" pitchFamily="2" charset="-122"/>
              </a:rPr>
              <a:t>（持久性）</a:t>
            </a:r>
            <a:r>
              <a:rPr lang="zh-CN" altLang="en-US" sz="2400">
                <a:latin typeface="华文中宋" pitchFamily="2" charset="-122"/>
              </a:rPr>
              <a:t>：一旦事务完成，就不能返回。</a:t>
            </a:r>
          </a:p>
          <a:p>
            <a:r>
              <a:rPr lang="zh-CN" altLang="en-US" sz="2400">
                <a:solidFill>
                  <a:schemeClr val="accent2"/>
                </a:solidFill>
                <a:latin typeface="华文中宋" pitchFamily="2" charset="-122"/>
              </a:rPr>
              <a:t>跨数据库事务</a:t>
            </a:r>
            <a:r>
              <a:rPr lang="zh-CN" altLang="en-US" sz="2400">
                <a:latin typeface="华文中宋" pitchFamily="2" charset="-122"/>
              </a:rPr>
              <a:t>：两阶段提交协议（</a:t>
            </a:r>
            <a:r>
              <a:rPr lang="en-US" altLang="zh-CN" sz="2400">
                <a:latin typeface="华文中宋" pitchFamily="2" charset="-122"/>
              </a:rPr>
              <a:t>Two-phase commit</a:t>
            </a:r>
            <a:r>
              <a:rPr lang="zh-CN" altLang="en-US" sz="2400">
                <a:latin typeface="华文中宋" pitchFamily="2" charset="-122"/>
              </a:rPr>
              <a:t>，</a:t>
            </a:r>
            <a:r>
              <a:rPr lang="en-US" altLang="zh-CN" sz="2400">
                <a:latin typeface="华文中宋" pitchFamily="2" charset="-122"/>
              </a:rPr>
              <a:t>2PC</a:t>
            </a:r>
            <a:r>
              <a:rPr lang="zh-CN" altLang="en-US" sz="2400">
                <a:latin typeface="华文中宋" pitchFamily="2" charset="-122"/>
              </a:rPr>
              <a:t>）</a:t>
            </a:r>
          </a:p>
        </p:txBody>
      </p:sp>
      <p:sp>
        <p:nvSpPr>
          <p:cNvPr id="32772" name="Rectangle 4"/>
          <p:cNvSpPr>
            <a:spLocks noChangeArrowheads="1"/>
          </p:cNvSpPr>
          <p:nvPr/>
        </p:nvSpPr>
        <p:spPr bwMode="auto">
          <a:xfrm>
            <a:off x="485564" y="5373688"/>
            <a:ext cx="1075266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chemeClr val="hlink"/>
                </a:solidFill>
                <a:latin typeface="华文仿宋" pitchFamily="2" charset="-122"/>
                <a:ea typeface="华文仿宋" pitchFamily="2" charset="-122"/>
              </a:rPr>
              <a:t>结论：关系型数据库通过把更新操作写到事务型日志里实现了较高的可靠性，但带来的是写性能的下降</a:t>
            </a:r>
            <a:endParaRPr lang="zh-CN" altLang="en-US" sz="2400" b="1" dirty="0">
              <a:solidFill>
                <a:schemeClr val="accent2"/>
              </a:solidFill>
              <a:latin typeface="华文仿宋" pitchFamily="2" charset="-122"/>
              <a:ea typeface="华文仿宋" pitchFamily="2" charset="-122"/>
            </a:endParaRPr>
          </a:p>
        </p:txBody>
      </p:sp>
    </p:spTree>
    <p:extLst>
      <p:ext uri="{BB962C8B-B14F-4D97-AF65-F5344CB8AC3E}">
        <p14:creationId xmlns="" xmlns:p14="http://schemas.microsoft.com/office/powerpoint/2010/main" val="128216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90DAF041-9C64-4FDF-A0B7-212DD312F00A}" type="slidenum">
              <a:rPr lang="zh-CN" altLang="en-US"/>
              <a:pPr/>
              <a:t>17</a:t>
            </a:fld>
            <a:endParaRPr lang="en-US" altLang="zh-CN"/>
          </a:p>
        </p:txBody>
      </p:sp>
      <p:sp>
        <p:nvSpPr>
          <p:cNvPr id="33794" name="Rectangle 2"/>
          <p:cNvSpPr>
            <a:spLocks noGrp="1" noChangeArrowheads="1"/>
          </p:cNvSpPr>
          <p:nvPr>
            <p:ph type="title"/>
          </p:nvPr>
        </p:nvSpPr>
        <p:spPr/>
        <p:txBody>
          <a:bodyPr/>
          <a:lstStyle/>
          <a:p>
            <a:r>
              <a:rPr lang="en-US" altLang="zh-CN"/>
              <a:t>BASE</a:t>
            </a:r>
            <a:r>
              <a:rPr lang="zh-CN" altLang="en-US"/>
              <a:t>模式</a:t>
            </a:r>
          </a:p>
        </p:txBody>
      </p:sp>
      <p:sp>
        <p:nvSpPr>
          <p:cNvPr id="33795" name="Rectangle 3"/>
          <p:cNvSpPr>
            <a:spLocks noGrp="1" noChangeArrowheads="1"/>
          </p:cNvSpPr>
          <p:nvPr>
            <p:ph type="body" idx="1"/>
          </p:nvPr>
        </p:nvSpPr>
        <p:spPr>
          <a:xfrm>
            <a:off x="527051" y="1628776"/>
            <a:ext cx="11664949" cy="2879725"/>
          </a:xfrm>
        </p:spPr>
        <p:txBody>
          <a:bodyPr/>
          <a:lstStyle/>
          <a:p>
            <a:r>
              <a:rPr lang="en-US" altLang="zh-CN"/>
              <a:t>BASE</a:t>
            </a:r>
            <a:r>
              <a:rPr lang="zh-CN" altLang="en-US"/>
              <a:t>模型是反</a:t>
            </a:r>
            <a:r>
              <a:rPr lang="en-US" altLang="zh-CN"/>
              <a:t>ACID</a:t>
            </a:r>
            <a:r>
              <a:rPr lang="zh-CN" altLang="en-US"/>
              <a:t>模型，完全不同于</a:t>
            </a:r>
            <a:r>
              <a:rPr lang="en-US" altLang="zh-CN"/>
              <a:t>ACID</a:t>
            </a:r>
            <a:r>
              <a:rPr lang="zh-CN" altLang="en-US"/>
              <a:t>模型，牺牲高一致性，获得可用性或可靠性：</a:t>
            </a:r>
            <a:endParaRPr lang="en-US" altLang="zh-CN">
              <a:latin typeface="宋体" pitchFamily="2" charset="-122"/>
              <a:ea typeface="宋体" pitchFamily="2" charset="-122"/>
            </a:endParaRPr>
          </a:p>
          <a:p>
            <a:pPr lvl="1"/>
            <a:r>
              <a:rPr lang="en-US" altLang="zh-CN">
                <a:solidFill>
                  <a:schemeClr val="folHlink"/>
                </a:solidFill>
                <a:latin typeface="华文中宋" pitchFamily="2" charset="-122"/>
              </a:rPr>
              <a:t>B</a:t>
            </a:r>
            <a:r>
              <a:rPr lang="en-US" altLang="zh-CN">
                <a:latin typeface="华文中宋" pitchFamily="2" charset="-122"/>
              </a:rPr>
              <a:t>asically </a:t>
            </a:r>
            <a:r>
              <a:rPr lang="en-US" altLang="zh-CN">
                <a:solidFill>
                  <a:schemeClr val="folHlink"/>
                </a:solidFill>
                <a:latin typeface="华文中宋" pitchFamily="2" charset="-122"/>
              </a:rPr>
              <a:t>A</a:t>
            </a:r>
            <a:r>
              <a:rPr lang="en-US" altLang="zh-CN">
                <a:latin typeface="华文中宋" pitchFamily="2" charset="-122"/>
              </a:rPr>
              <a:t>vailable</a:t>
            </a:r>
            <a:r>
              <a:rPr lang="zh-CN" altLang="en-US">
                <a:latin typeface="华文中宋" pitchFamily="2" charset="-122"/>
              </a:rPr>
              <a:t>（基本可用）：支持分区失败。</a:t>
            </a:r>
            <a:endParaRPr lang="en-US" altLang="zh-CN">
              <a:latin typeface="华文中宋" pitchFamily="2" charset="-122"/>
            </a:endParaRPr>
          </a:p>
          <a:p>
            <a:pPr lvl="1"/>
            <a:r>
              <a:rPr lang="en-US" altLang="zh-CN">
                <a:solidFill>
                  <a:schemeClr val="folHlink"/>
                </a:solidFill>
                <a:latin typeface="华文中宋" pitchFamily="2" charset="-122"/>
              </a:rPr>
              <a:t>S</a:t>
            </a:r>
            <a:r>
              <a:rPr lang="en-US" altLang="zh-CN">
                <a:latin typeface="华文中宋" pitchFamily="2" charset="-122"/>
              </a:rPr>
              <a:t>oft state</a:t>
            </a:r>
            <a:r>
              <a:rPr lang="zh-CN" altLang="en-US">
                <a:latin typeface="华文中宋" pitchFamily="2" charset="-122"/>
              </a:rPr>
              <a:t>（软状态）：状态可以有一段时间不同步。</a:t>
            </a:r>
          </a:p>
          <a:p>
            <a:pPr lvl="1"/>
            <a:r>
              <a:rPr lang="en-US" altLang="zh-CN">
                <a:solidFill>
                  <a:schemeClr val="folHlink"/>
                </a:solidFill>
                <a:latin typeface="华文中宋" pitchFamily="2" charset="-122"/>
              </a:rPr>
              <a:t>E</a:t>
            </a:r>
            <a:r>
              <a:rPr lang="en-US" altLang="zh-CN">
                <a:latin typeface="华文中宋" pitchFamily="2" charset="-122"/>
              </a:rPr>
              <a:t>ventually consistent</a:t>
            </a:r>
            <a:r>
              <a:rPr lang="zh-CN" altLang="en-US">
                <a:latin typeface="华文中宋" pitchFamily="2" charset="-122"/>
              </a:rPr>
              <a:t>（最终一致）：最终数据是一致的就可以了，而不是时时高一致。</a:t>
            </a:r>
          </a:p>
        </p:txBody>
      </p:sp>
      <p:sp>
        <p:nvSpPr>
          <p:cNvPr id="33796" name="Rectangle 4"/>
          <p:cNvSpPr>
            <a:spLocks noChangeArrowheads="1"/>
          </p:cNvSpPr>
          <p:nvPr/>
        </p:nvSpPr>
        <p:spPr bwMode="auto">
          <a:xfrm>
            <a:off x="1102785" y="4975651"/>
            <a:ext cx="1056004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zh-CN" sz="2400" b="1">
                <a:solidFill>
                  <a:schemeClr val="hlink"/>
                </a:solidFill>
                <a:latin typeface="华文仿宋" pitchFamily="2" charset="-122"/>
                <a:ea typeface="华文仿宋" pitchFamily="2" charset="-122"/>
              </a:rPr>
              <a:t>BASE</a:t>
            </a:r>
            <a:r>
              <a:rPr lang="zh-CN" altLang="en-US" sz="2400" b="1">
                <a:solidFill>
                  <a:schemeClr val="hlink"/>
                </a:solidFill>
                <a:latin typeface="华文仿宋" pitchFamily="2" charset="-122"/>
                <a:ea typeface="华文仿宋" pitchFamily="2" charset="-122"/>
              </a:rPr>
              <a:t>思想主要强调基本的可用性，如果你需要高可用性，也就是纯粹的高性能，那么就要以一致性或容错性为牺牲</a:t>
            </a:r>
          </a:p>
        </p:txBody>
      </p:sp>
    </p:spTree>
    <p:extLst>
      <p:ext uri="{BB962C8B-B14F-4D97-AF65-F5344CB8AC3E}">
        <p14:creationId xmlns="" xmlns:p14="http://schemas.microsoft.com/office/powerpoint/2010/main" val="400241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0B60C4B1-D594-4D81-B15B-B4E67B89C4D5}" type="slidenum">
              <a:rPr lang="zh-CN" altLang="en-US"/>
              <a:pPr/>
              <a:t>18</a:t>
            </a:fld>
            <a:endParaRPr lang="en-US" altLang="zh-CN"/>
          </a:p>
        </p:txBody>
      </p:sp>
      <p:grpSp>
        <p:nvGrpSpPr>
          <p:cNvPr id="34818" name="Group 2"/>
          <p:cNvGrpSpPr>
            <a:grpSpLocks/>
          </p:cNvGrpSpPr>
          <p:nvPr/>
        </p:nvGrpSpPr>
        <p:grpSpPr bwMode="auto">
          <a:xfrm>
            <a:off x="5202768" y="2736851"/>
            <a:ext cx="1513417" cy="639763"/>
            <a:chOff x="0" y="0"/>
            <a:chExt cx="715" cy="403"/>
          </a:xfrm>
        </p:grpSpPr>
        <p:pic>
          <p:nvPicPr>
            <p:cNvPr id="34819" name="Right Arrow 21"/>
            <p:cNvPicPr>
              <a:picLocks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715" cy="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miter lim="800000"/>
                  <a:headEnd/>
                  <a:tailEnd/>
                </a14:hiddenLine>
              </a:ext>
            </a:extLst>
          </p:spPr>
        </p:pic>
        <p:sp>
          <p:nvSpPr>
            <p:cNvPr id="34820" name="Text Box 4"/>
            <p:cNvSpPr txBox="1">
              <a:spLocks noChangeArrowheads="1"/>
            </p:cNvSpPr>
            <p:nvPr/>
          </p:nvSpPr>
          <p:spPr bwMode="auto">
            <a:xfrm>
              <a:off x="49" y="102"/>
              <a:ext cx="540" cy="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728" tIns="54864" rIns="109728" bIns="54864" anchor="ctr"/>
            <a:lstStyle>
              <a:lvl1pPr defTabSz="1096963" eaLnBrk="0" hangingPunct="0">
                <a:defRPr>
                  <a:solidFill>
                    <a:schemeClr val="tx1"/>
                  </a:solidFill>
                  <a:latin typeface="Arial" pitchFamily="34" charset="0"/>
                  <a:ea typeface="宋体" pitchFamily="2" charset="-122"/>
                </a:defRPr>
              </a:lvl1pPr>
              <a:lvl2pPr marL="742950" indent="-285750" defTabSz="1096963" eaLnBrk="0" hangingPunct="0">
                <a:defRPr>
                  <a:solidFill>
                    <a:schemeClr val="tx1"/>
                  </a:solidFill>
                  <a:latin typeface="Arial" pitchFamily="34" charset="0"/>
                  <a:ea typeface="宋体" pitchFamily="2" charset="-122"/>
                </a:defRPr>
              </a:lvl2pPr>
              <a:lvl3pPr marL="1143000" indent="-228600" defTabSz="1096963" eaLnBrk="0" hangingPunct="0">
                <a:defRPr>
                  <a:solidFill>
                    <a:schemeClr val="tx1"/>
                  </a:solidFill>
                  <a:latin typeface="Arial" pitchFamily="34" charset="0"/>
                  <a:ea typeface="宋体" pitchFamily="2" charset="-122"/>
                </a:defRPr>
              </a:lvl3pPr>
              <a:lvl4pPr marL="1600200" indent="-228600" defTabSz="1096963" eaLnBrk="0" hangingPunct="0">
                <a:defRPr>
                  <a:solidFill>
                    <a:schemeClr val="tx1"/>
                  </a:solidFill>
                  <a:latin typeface="Arial" pitchFamily="34" charset="0"/>
                  <a:ea typeface="宋体" pitchFamily="2" charset="-122"/>
                </a:defRPr>
              </a:lvl4pPr>
              <a:lvl5pPr marL="2057400" indent="-228600" defTabSz="1096963" eaLnBrk="0" hangingPunct="0">
                <a:defRPr>
                  <a:solidFill>
                    <a:schemeClr val="tx1"/>
                  </a:solidFill>
                  <a:latin typeface="Arial" pitchFamily="34" charset="0"/>
                  <a:ea typeface="宋体" pitchFamily="2" charset="-122"/>
                </a:defRPr>
              </a:lvl5pPr>
              <a:lvl6pPr marL="2514600" indent="-228600" defTabSz="10969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0969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0969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096963"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2800">
                <a:effectLst>
                  <a:outerShdw blurRad="38100" dist="38100" dir="2700000" algn="tl">
                    <a:srgbClr val="C0C0C0"/>
                  </a:outerShdw>
                </a:effectLst>
                <a:latin typeface="Segoe"/>
                <a:cs typeface="Arial" pitchFamily="34" charset="0"/>
              </a:endParaRPr>
            </a:p>
          </p:txBody>
        </p:sp>
      </p:grpSp>
      <p:pic>
        <p:nvPicPr>
          <p:cNvPr id="34821" name="Picture 5" descr="12321323123078"/>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1235076"/>
            <a:ext cx="5181600" cy="402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miter lim="800000"/>
                <a:headEnd/>
                <a:tailEnd/>
              </a14:hiddenLine>
            </a:ext>
          </a:extLst>
        </p:spPr>
      </p:pic>
      <p:pic>
        <p:nvPicPr>
          <p:cNvPr id="34822" name="Picture 6" descr="123123123123123123123"/>
          <p:cNvPicPr>
            <a:picLocks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716184" y="1235076"/>
            <a:ext cx="5475816" cy="402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miter lim="800000"/>
                <a:headEnd/>
                <a:tailEnd/>
              </a14:hiddenLine>
            </a:ext>
          </a:extLst>
        </p:spPr>
      </p:pic>
      <p:sp>
        <p:nvSpPr>
          <p:cNvPr id="34823" name="Text Box 21"/>
          <p:cNvSpPr txBox="1">
            <a:spLocks noChangeArrowheads="1"/>
          </p:cNvSpPr>
          <p:nvPr/>
        </p:nvSpPr>
        <p:spPr bwMode="auto">
          <a:xfrm>
            <a:off x="609600" y="593725"/>
            <a:ext cx="3860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GB" altLang="en-US" sz="2400">
                <a:latin typeface="华文中宋" pitchFamily="2" charset="-122"/>
                <a:ea typeface="华文中宋" pitchFamily="2" charset="-122"/>
              </a:rPr>
              <a:t>Web 1.0</a:t>
            </a:r>
            <a:r>
              <a:rPr lang="zh-CN" altLang="en-US" sz="2400">
                <a:latin typeface="华文中宋" pitchFamily="2" charset="-122"/>
                <a:ea typeface="华文中宋" pitchFamily="2" charset="-122"/>
              </a:rPr>
              <a:t>时代</a:t>
            </a:r>
          </a:p>
        </p:txBody>
      </p:sp>
      <p:sp>
        <p:nvSpPr>
          <p:cNvPr id="34824" name="Text Box 21"/>
          <p:cNvSpPr txBox="1">
            <a:spLocks noChangeArrowheads="1"/>
          </p:cNvSpPr>
          <p:nvPr/>
        </p:nvSpPr>
        <p:spPr bwMode="auto">
          <a:xfrm>
            <a:off x="7518400" y="593725"/>
            <a:ext cx="3860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GB" altLang="en-US" sz="2400">
                <a:latin typeface="华文中宋" pitchFamily="2" charset="-122"/>
                <a:ea typeface="华文中宋" pitchFamily="2" charset="-122"/>
              </a:rPr>
              <a:t>Web 2.0</a:t>
            </a:r>
            <a:r>
              <a:rPr lang="zh-CN" altLang="en-US" sz="2400">
                <a:latin typeface="华文中宋" pitchFamily="2" charset="-122"/>
                <a:ea typeface="华文中宋" pitchFamily="2" charset="-122"/>
              </a:rPr>
              <a:t>时代</a:t>
            </a:r>
          </a:p>
        </p:txBody>
      </p:sp>
    </p:spTree>
    <p:extLst>
      <p:ext uri="{BB962C8B-B14F-4D97-AF65-F5344CB8AC3E}">
        <p14:creationId xmlns="" xmlns:p14="http://schemas.microsoft.com/office/powerpoint/2010/main" val="28323586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822"/>
                                        </p:tgtEl>
                                        <p:attrNameLst>
                                          <p:attrName>style.visibility</p:attrName>
                                        </p:attrNameLst>
                                      </p:cBhvr>
                                      <p:to>
                                        <p:strVal val="visible"/>
                                      </p:to>
                                    </p:set>
                                    <p:anim calcmode="lin" valueType="num">
                                      <p:cBhvr additive="base">
                                        <p:cTn id="11" dur="500" fill="hold"/>
                                        <p:tgtEl>
                                          <p:spTgt spid="34822"/>
                                        </p:tgtEl>
                                        <p:attrNameLst>
                                          <p:attrName>ppt_x</p:attrName>
                                        </p:attrNameLst>
                                      </p:cBhvr>
                                      <p:tavLst>
                                        <p:tav tm="0">
                                          <p:val>
                                            <p:strVal val="1+#ppt_w/2"/>
                                          </p:val>
                                        </p:tav>
                                        <p:tav tm="100000">
                                          <p:val>
                                            <p:strVal val="#ppt_x"/>
                                          </p:val>
                                        </p:tav>
                                      </p:tavLst>
                                    </p:anim>
                                    <p:anim calcmode="lin" valueType="num">
                                      <p:cBhvr additive="base">
                                        <p:cTn id="12" dur="500" fill="hold"/>
                                        <p:tgtEl>
                                          <p:spTgt spid="348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4824"/>
                                        </p:tgtEl>
                                        <p:attrNameLst>
                                          <p:attrName>style.visibility</p:attrName>
                                        </p:attrNameLst>
                                      </p:cBhvr>
                                      <p:to>
                                        <p:strVal val="visible"/>
                                      </p:to>
                                    </p:set>
                                    <p:anim calcmode="lin" valueType="num">
                                      <p:cBhvr additive="base">
                                        <p:cTn id="15" dur="500" fill="hold"/>
                                        <p:tgtEl>
                                          <p:spTgt spid="34824"/>
                                        </p:tgtEl>
                                        <p:attrNameLst>
                                          <p:attrName>ppt_x</p:attrName>
                                        </p:attrNameLst>
                                      </p:cBhvr>
                                      <p:tavLst>
                                        <p:tav tm="0">
                                          <p:val>
                                            <p:strVal val="1+#ppt_w/2"/>
                                          </p:val>
                                        </p:tav>
                                        <p:tav tm="100000">
                                          <p:val>
                                            <p:strVal val="#ppt_x"/>
                                          </p:val>
                                        </p:tav>
                                      </p:tavLst>
                                    </p:anim>
                                    <p:anim calcmode="lin" valueType="num">
                                      <p:cBhvr additive="base">
                                        <p:cTn id="16" dur="500" fill="hold"/>
                                        <p:tgtEl>
                                          <p:spTgt spid="348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F7221AB8-F4EF-4D2A-B7F9-516F4B520D36}" type="slidenum">
              <a:rPr lang="zh-CN" altLang="en-US"/>
              <a:pPr/>
              <a:t>19</a:t>
            </a:fld>
            <a:endParaRPr lang="en-US" altLang="zh-CN"/>
          </a:p>
        </p:txBody>
      </p:sp>
      <p:sp>
        <p:nvSpPr>
          <p:cNvPr id="35842" name="标题 1"/>
          <p:cNvSpPr>
            <a:spLocks noGrp="1"/>
          </p:cNvSpPr>
          <p:nvPr>
            <p:ph type="title" idx="4294967295"/>
          </p:nvPr>
        </p:nvSpPr>
        <p:spPr/>
        <p:txBody>
          <a:bodyPr/>
          <a:lstStyle/>
          <a:p>
            <a:r>
              <a:rPr lang="en-US" altLang="zh-CN"/>
              <a:t>Why NoSQL?</a:t>
            </a:r>
          </a:p>
        </p:txBody>
      </p:sp>
      <p:sp>
        <p:nvSpPr>
          <p:cNvPr id="35843" name="内容占位符 2"/>
          <p:cNvSpPr>
            <a:spLocks noGrp="1"/>
          </p:cNvSpPr>
          <p:nvPr>
            <p:ph idx="4294967295"/>
          </p:nvPr>
        </p:nvSpPr>
        <p:spPr>
          <a:xfrm>
            <a:off x="609600" y="1233678"/>
            <a:ext cx="10972800" cy="5240338"/>
          </a:xfrm>
        </p:spPr>
        <p:txBody>
          <a:bodyPr/>
          <a:lstStyle/>
          <a:p>
            <a:r>
              <a:rPr lang="zh-CN" altLang="en-US" dirty="0"/>
              <a:t>对于</a:t>
            </a:r>
            <a:r>
              <a:rPr lang="en-US" altLang="zh-CN" dirty="0"/>
              <a:t>Web2.0</a:t>
            </a:r>
            <a:r>
              <a:rPr lang="zh-CN" altLang="en-US" dirty="0"/>
              <a:t>网站来说，关系数据库的很多主要特性却往往无用武之地。例如：</a:t>
            </a:r>
          </a:p>
          <a:p>
            <a:pPr marL="536575" lvl="1" indent="0">
              <a:buNone/>
            </a:pPr>
            <a:r>
              <a:rPr lang="en-US" altLang="zh-CN" b="1" dirty="0">
                <a:solidFill>
                  <a:schemeClr val="accent2"/>
                </a:solidFill>
              </a:rPr>
              <a:t>1. </a:t>
            </a:r>
            <a:r>
              <a:rPr lang="zh-CN" altLang="en-US" b="1" dirty="0">
                <a:solidFill>
                  <a:schemeClr val="accent2"/>
                </a:solidFill>
              </a:rPr>
              <a:t>数据库事务一致性需求</a:t>
            </a:r>
            <a:r>
              <a:rPr lang="en-US" altLang="zh-CN" b="1" dirty="0"/>
              <a:t>: </a:t>
            </a:r>
            <a:r>
              <a:rPr lang="zh-CN" altLang="en-US" dirty="0"/>
              <a:t>很多</a:t>
            </a:r>
            <a:r>
              <a:rPr lang="en-US" altLang="zh-CN" dirty="0"/>
              <a:t>Web</a:t>
            </a:r>
            <a:r>
              <a:rPr lang="zh-CN" altLang="en-US" dirty="0"/>
              <a:t>实时系统并不要求严格的数据库事务，对读一致性的要求很低，有些场合对写一致性要求也不高。因此数据库事务管理成了数据库高负载之外另一个沉重的负担。</a:t>
            </a:r>
            <a:endParaRPr lang="en-US" altLang="zh-CN" dirty="0"/>
          </a:p>
          <a:p>
            <a:pPr marL="536575" lvl="1" indent="0">
              <a:buNone/>
            </a:pPr>
            <a:r>
              <a:rPr lang="en-US" altLang="zh-CN" b="1" dirty="0">
                <a:solidFill>
                  <a:schemeClr val="accent2"/>
                </a:solidFill>
              </a:rPr>
              <a:t>2. </a:t>
            </a:r>
            <a:r>
              <a:rPr lang="zh-CN" altLang="en-US" b="1" dirty="0">
                <a:solidFill>
                  <a:schemeClr val="accent2"/>
                </a:solidFill>
              </a:rPr>
              <a:t>数据库的写实时性和读实时性需求</a:t>
            </a:r>
            <a:r>
              <a:rPr lang="en-US" altLang="zh-CN" b="1" dirty="0">
                <a:solidFill>
                  <a:schemeClr val="accent2"/>
                </a:solidFill>
              </a:rPr>
              <a:t>:</a:t>
            </a:r>
            <a:r>
              <a:rPr lang="en-US" altLang="zh-CN" b="1" dirty="0"/>
              <a:t> </a:t>
            </a:r>
            <a:r>
              <a:rPr lang="zh-CN" altLang="en-US" dirty="0"/>
              <a:t>对关系数据库来说，插入一条数据之后立刻查询，是肯定可以读出来这条数据的，但是对于很多</a:t>
            </a:r>
            <a:r>
              <a:rPr lang="en-US" altLang="zh-CN" dirty="0"/>
              <a:t>Web</a:t>
            </a:r>
            <a:r>
              <a:rPr lang="zh-CN" altLang="en-US" dirty="0"/>
              <a:t>应用来说，</a:t>
            </a:r>
            <a:r>
              <a:rPr lang="zh-CN" altLang="en-US" dirty="0">
                <a:solidFill>
                  <a:srgbClr val="FF0000"/>
                </a:solidFill>
              </a:rPr>
              <a:t>并不要求这么高的实时性</a:t>
            </a:r>
            <a:r>
              <a:rPr lang="zh-CN" altLang="en-US" dirty="0"/>
              <a:t>，比方说某人发一条消息之后，过几秒乃至十几秒之后，他的订阅者才看到这条动态信息是完全可以接受的</a:t>
            </a:r>
            <a:r>
              <a:rPr lang="zh-CN" altLang="en-US" dirty="0" smtClean="0"/>
              <a:t>。</a:t>
            </a:r>
            <a:endParaRPr lang="en-US" altLang="zh-CN" dirty="0" smtClean="0"/>
          </a:p>
          <a:p>
            <a:pPr marL="536575" lvl="1" indent="0">
              <a:buNone/>
            </a:pPr>
            <a:r>
              <a:rPr lang="en-US" altLang="zh-CN" b="1" dirty="0">
                <a:solidFill>
                  <a:schemeClr val="accent2"/>
                </a:solidFill>
              </a:rPr>
              <a:t>3. </a:t>
            </a:r>
            <a:r>
              <a:rPr lang="zh-CN" altLang="en-US" b="1" dirty="0">
                <a:solidFill>
                  <a:schemeClr val="accent2"/>
                </a:solidFill>
              </a:rPr>
              <a:t>对复杂的</a:t>
            </a:r>
            <a:r>
              <a:rPr lang="en-US" altLang="zh-CN" b="1" dirty="0">
                <a:solidFill>
                  <a:schemeClr val="accent2"/>
                </a:solidFill>
              </a:rPr>
              <a:t>SQL</a:t>
            </a:r>
            <a:r>
              <a:rPr lang="zh-CN" altLang="en-US" b="1" dirty="0">
                <a:solidFill>
                  <a:schemeClr val="accent2"/>
                </a:solidFill>
              </a:rPr>
              <a:t>查询，特别是多表关联查询的需求</a:t>
            </a:r>
            <a:r>
              <a:rPr lang="en-US" altLang="zh-CN" b="1" dirty="0">
                <a:solidFill>
                  <a:schemeClr val="accent2"/>
                </a:solidFill>
              </a:rPr>
              <a:t>:</a:t>
            </a:r>
          </a:p>
          <a:p>
            <a:pPr marL="1524000" lvl="2" indent="-609600">
              <a:buNone/>
            </a:pPr>
            <a:r>
              <a:rPr lang="zh-CN" altLang="en-US" dirty="0"/>
              <a:t>（</a:t>
            </a:r>
            <a:r>
              <a:rPr lang="en-US" altLang="zh-CN" dirty="0"/>
              <a:t>1</a:t>
            </a:r>
            <a:r>
              <a:rPr lang="zh-CN" altLang="en-US" dirty="0"/>
              <a:t>）任何大数据量的</a:t>
            </a:r>
            <a:r>
              <a:rPr lang="en-US" altLang="zh-CN" dirty="0"/>
              <a:t>Web</a:t>
            </a:r>
            <a:r>
              <a:rPr lang="zh-CN" altLang="en-US" dirty="0"/>
              <a:t>系统，都非常忌讳多个</a:t>
            </a:r>
            <a:r>
              <a:rPr lang="zh-CN" altLang="en-US" dirty="0">
                <a:solidFill>
                  <a:srgbClr val="FF0000"/>
                </a:solidFill>
              </a:rPr>
              <a:t>大表的关联查询</a:t>
            </a:r>
            <a:r>
              <a:rPr lang="zh-CN" altLang="en-US" dirty="0"/>
              <a:t>，以及复杂的数据分析类型的复杂</a:t>
            </a:r>
            <a:r>
              <a:rPr lang="en-US" altLang="zh-CN" dirty="0"/>
              <a:t>SQL</a:t>
            </a:r>
            <a:r>
              <a:rPr lang="zh-CN" altLang="en-US" dirty="0"/>
              <a:t>报表查询。</a:t>
            </a:r>
          </a:p>
          <a:p>
            <a:pPr marL="1524000" lvl="2" indent="-609600">
              <a:buNone/>
            </a:pPr>
            <a:r>
              <a:rPr lang="zh-CN" altLang="en-US" dirty="0"/>
              <a:t>（</a:t>
            </a:r>
            <a:r>
              <a:rPr lang="en-US" altLang="zh-CN" dirty="0"/>
              <a:t>2</a:t>
            </a:r>
            <a:r>
              <a:rPr lang="zh-CN" altLang="en-US" dirty="0"/>
              <a:t>）特别是</a:t>
            </a:r>
            <a:r>
              <a:rPr lang="en-US" altLang="zh-CN" dirty="0"/>
              <a:t>SNS</a:t>
            </a:r>
            <a:r>
              <a:rPr lang="zh-CN" altLang="en-US" dirty="0"/>
              <a:t>类型的网站，从需求以及产品设计角度，就避免了这种情况的产生。往往更多的只是</a:t>
            </a:r>
            <a:r>
              <a:rPr lang="zh-CN" altLang="en-US" dirty="0">
                <a:solidFill>
                  <a:srgbClr val="FF0000"/>
                </a:solidFill>
              </a:rPr>
              <a:t>单表的主键查询</a:t>
            </a:r>
            <a:r>
              <a:rPr lang="zh-CN" altLang="en-US" dirty="0"/>
              <a:t>，以及</a:t>
            </a:r>
            <a:r>
              <a:rPr lang="zh-CN" altLang="en-US" dirty="0">
                <a:solidFill>
                  <a:srgbClr val="FF0000"/>
                </a:solidFill>
              </a:rPr>
              <a:t>单表的简单条件分页查询</a:t>
            </a:r>
            <a:r>
              <a:rPr lang="zh-CN" altLang="en-US" dirty="0"/>
              <a:t>，</a:t>
            </a:r>
            <a:r>
              <a:rPr lang="en-US" altLang="zh-CN" dirty="0"/>
              <a:t>SQL</a:t>
            </a:r>
            <a:r>
              <a:rPr lang="zh-CN" altLang="en-US" dirty="0"/>
              <a:t>的功能被极大的弱化了。 </a:t>
            </a:r>
          </a:p>
          <a:p>
            <a:pPr marL="536575" lvl="1" indent="0">
              <a:buNone/>
            </a:pPr>
            <a:endParaRPr lang="zh-CN" altLang="en-US" dirty="0"/>
          </a:p>
        </p:txBody>
      </p:sp>
      <p:sp>
        <p:nvSpPr>
          <p:cNvPr id="2" name="矩形 1"/>
          <p:cNvSpPr/>
          <p:nvPr/>
        </p:nvSpPr>
        <p:spPr>
          <a:xfrm>
            <a:off x="1450848" y="6488668"/>
            <a:ext cx="9924288" cy="369332"/>
          </a:xfrm>
          <a:prstGeom prst="rect">
            <a:avLst/>
          </a:prstGeom>
        </p:spPr>
        <p:txBody>
          <a:bodyPr wrap="square">
            <a:spAutoFit/>
          </a:bodyPr>
          <a:lstStyle/>
          <a:p>
            <a:r>
              <a:rPr lang="zh-CN" altLang="en-US" dirty="0"/>
              <a:t>因此，关系数据库在这些越来越多的应用场景下显得就</a:t>
            </a:r>
            <a:r>
              <a:rPr lang="zh-CN" altLang="en-US" dirty="0">
                <a:solidFill>
                  <a:schemeClr val="accent2"/>
                </a:solidFill>
              </a:rPr>
              <a:t>不那么合适</a:t>
            </a:r>
            <a:r>
              <a:rPr lang="zh-CN" altLang="en-US" dirty="0"/>
              <a:t>了。</a:t>
            </a:r>
          </a:p>
        </p:txBody>
      </p:sp>
    </p:spTree>
    <p:extLst>
      <p:ext uri="{BB962C8B-B14F-4D97-AF65-F5344CB8AC3E}">
        <p14:creationId xmlns="" xmlns:p14="http://schemas.microsoft.com/office/powerpoint/2010/main" val="1517535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2" dur="500"/>
                                        <p:tgtEl>
                                          <p:spTgt spid="35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22" dur="500"/>
                                        <p:tgtEl>
                                          <p:spTgt spid="358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7" dur="500"/>
                                        <p:tgtEl>
                                          <p:spTgt spid="358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32"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3950831" y="1423517"/>
            <a:ext cx="6304239" cy="594044"/>
            <a:chOff x="4621032" y="1120471"/>
            <a:chExt cx="5495424" cy="517830"/>
          </a:xfrm>
        </p:grpSpPr>
        <p:sp>
          <p:nvSpPr>
            <p:cNvPr id="3" name="MH_Entry_1">
              <a:hlinkClick r:id="" action="ppaction://noaction"/>
            </p:cNvPr>
            <p:cNvSpPr/>
            <p:nvPr>
              <p:custDataLst>
                <p:tags r:id="rId17"/>
              </p:custDataLst>
            </p:nvPr>
          </p:nvSpPr>
          <p:spPr>
            <a:xfrm>
              <a:off x="5275397" y="1120471"/>
              <a:ext cx="4841059" cy="51783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rtlCol="0" anchor="ctr">
              <a:normAutofit/>
            </a:bodyPr>
            <a:lstStyle/>
            <a:p>
              <a:r>
                <a:rPr lang="zh-CN" altLang="en-US" sz="2400" dirty="0">
                  <a:solidFill>
                    <a:schemeClr val="accent1">
                      <a:lumMod val="75000"/>
                    </a:schemeClr>
                  </a:solidFill>
                </a:rPr>
                <a:t>传统数据库的瓶颈</a:t>
              </a:r>
            </a:p>
          </p:txBody>
        </p:sp>
        <p:sp>
          <p:nvSpPr>
            <p:cNvPr id="31" name="MH_Number_1">
              <a:hlinkClick r:id="" action="ppaction://noaction"/>
            </p:cNvPr>
            <p:cNvSpPr/>
            <p:nvPr>
              <p:custDataLst>
                <p:tags r:id="rId18"/>
              </p:custDataLst>
            </p:nvPr>
          </p:nvSpPr>
          <p:spPr>
            <a:xfrm>
              <a:off x="4621032" y="1155231"/>
              <a:ext cx="448310" cy="44831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dirty="0">
                  <a:solidFill>
                    <a:schemeClr val="accent1"/>
                  </a:solidFill>
                </a:rPr>
                <a:t>1</a:t>
              </a:r>
            </a:p>
          </p:txBody>
        </p:sp>
        <p:sp>
          <p:nvSpPr>
            <p:cNvPr id="2" name="MH_Others_1"/>
            <p:cNvSpPr/>
            <p:nvPr>
              <p:custDataLst>
                <p:tags r:id="rId19"/>
              </p:custDataLst>
            </p:nvPr>
          </p:nvSpPr>
          <p:spPr>
            <a:xfrm>
              <a:off x="5209994" y="1120471"/>
              <a:ext cx="65405" cy="51783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3200">
                <a:solidFill>
                  <a:schemeClr val="accent1"/>
                </a:solidFill>
              </a:endParaRPr>
            </a:p>
          </p:txBody>
        </p:sp>
      </p:grpSp>
      <p:grpSp>
        <p:nvGrpSpPr>
          <p:cNvPr id="5" name="组合 4"/>
          <p:cNvGrpSpPr/>
          <p:nvPr>
            <p:custDataLst>
              <p:tags r:id="rId3"/>
            </p:custDataLst>
          </p:nvPr>
        </p:nvGrpSpPr>
        <p:grpSpPr>
          <a:xfrm>
            <a:off x="3950831" y="2673172"/>
            <a:ext cx="6304239" cy="594044"/>
            <a:chOff x="4621032" y="1860246"/>
            <a:chExt cx="5495424" cy="517830"/>
          </a:xfrm>
        </p:grpSpPr>
        <p:sp>
          <p:nvSpPr>
            <p:cNvPr id="27" name="MH_Entry_2">
              <a:hlinkClick r:id="" action="ppaction://noaction"/>
            </p:cNvPr>
            <p:cNvSpPr/>
            <p:nvPr>
              <p:custDataLst>
                <p:tags r:id="rId14"/>
              </p:custDataLst>
            </p:nvPr>
          </p:nvSpPr>
          <p:spPr>
            <a:xfrm>
              <a:off x="5275397" y="1860246"/>
              <a:ext cx="4841059" cy="51783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rtlCol="0" anchor="ctr">
              <a:normAutofit/>
            </a:bodyPr>
            <a:lstStyle/>
            <a:p>
              <a:r>
                <a:rPr lang="zh-CN" altLang="en-US" sz="2400" dirty="0">
                  <a:solidFill>
                    <a:schemeClr val="accent1">
                      <a:lumMod val="75000"/>
                    </a:schemeClr>
                  </a:solidFill>
                </a:rPr>
                <a:t>云计算和大数据对数据库的要求</a:t>
              </a:r>
            </a:p>
          </p:txBody>
        </p:sp>
        <p:sp>
          <p:nvSpPr>
            <p:cNvPr id="37" name="MH_Number_2">
              <a:hlinkClick r:id="" action="ppaction://noaction"/>
            </p:cNvPr>
            <p:cNvSpPr/>
            <p:nvPr>
              <p:custDataLst>
                <p:tags r:id="rId15"/>
              </p:custDataLst>
            </p:nvPr>
          </p:nvSpPr>
          <p:spPr>
            <a:xfrm>
              <a:off x="4621032" y="1895006"/>
              <a:ext cx="448310" cy="44831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a:solidFill>
                    <a:schemeClr val="accent1"/>
                  </a:solidFill>
                </a:rPr>
                <a:t>2</a:t>
              </a:r>
              <a:endParaRPr lang="en-US" altLang="zh-CN" sz="3200" dirty="0">
                <a:solidFill>
                  <a:schemeClr val="accent1"/>
                </a:solidFill>
              </a:endParaRPr>
            </a:p>
          </p:txBody>
        </p:sp>
        <p:sp>
          <p:nvSpPr>
            <p:cNvPr id="38" name="MH_Others_2"/>
            <p:cNvSpPr/>
            <p:nvPr>
              <p:custDataLst>
                <p:tags r:id="rId16"/>
              </p:custDataLst>
            </p:nvPr>
          </p:nvSpPr>
          <p:spPr>
            <a:xfrm>
              <a:off x="5209994" y="1860246"/>
              <a:ext cx="65405" cy="51783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3200">
                <a:solidFill>
                  <a:schemeClr val="accent1"/>
                </a:solidFill>
              </a:endParaRPr>
            </a:p>
          </p:txBody>
        </p:sp>
      </p:grpSp>
      <p:grpSp>
        <p:nvGrpSpPr>
          <p:cNvPr id="6" name="组合 5"/>
          <p:cNvGrpSpPr/>
          <p:nvPr>
            <p:custDataLst>
              <p:tags r:id="rId4"/>
            </p:custDataLst>
          </p:nvPr>
        </p:nvGrpSpPr>
        <p:grpSpPr>
          <a:xfrm>
            <a:off x="3950831" y="3922827"/>
            <a:ext cx="6304239" cy="594044"/>
            <a:chOff x="4621032" y="2600021"/>
            <a:chExt cx="5495424" cy="517830"/>
          </a:xfrm>
        </p:grpSpPr>
        <p:sp>
          <p:nvSpPr>
            <p:cNvPr id="40" name="MH_Entry_3">
              <a:hlinkClick r:id="" action="ppaction://noaction"/>
            </p:cNvPr>
            <p:cNvSpPr/>
            <p:nvPr>
              <p:custDataLst>
                <p:tags r:id="rId11"/>
              </p:custDataLst>
            </p:nvPr>
          </p:nvSpPr>
          <p:spPr>
            <a:xfrm>
              <a:off x="5275397" y="2600021"/>
              <a:ext cx="4841059" cy="51783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rtlCol="0" anchor="ctr">
              <a:normAutofit/>
            </a:bodyPr>
            <a:lstStyle/>
            <a:p>
              <a:r>
                <a:rPr lang="en-US" altLang="zh-CN" sz="2400" dirty="0">
                  <a:solidFill>
                    <a:schemeClr val="accent1">
                      <a:lumMod val="75000"/>
                    </a:schemeClr>
                  </a:solidFill>
                </a:rPr>
                <a:t>NoSql</a:t>
              </a:r>
              <a:r>
                <a:rPr lang="zh-CN" altLang="en-US" sz="2400" dirty="0">
                  <a:solidFill>
                    <a:schemeClr val="accent1">
                      <a:lumMod val="75000"/>
                    </a:schemeClr>
                  </a:solidFill>
                </a:rPr>
                <a:t>数据库</a:t>
              </a:r>
            </a:p>
          </p:txBody>
        </p:sp>
        <p:sp>
          <p:nvSpPr>
            <p:cNvPr id="41" name="MH_Number_3">
              <a:hlinkClick r:id="" action="ppaction://noaction"/>
            </p:cNvPr>
            <p:cNvSpPr/>
            <p:nvPr>
              <p:custDataLst>
                <p:tags r:id="rId12"/>
              </p:custDataLst>
            </p:nvPr>
          </p:nvSpPr>
          <p:spPr>
            <a:xfrm>
              <a:off x="4621032" y="2634781"/>
              <a:ext cx="448310" cy="44831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a:solidFill>
                    <a:schemeClr val="accent1"/>
                  </a:solidFill>
                </a:rPr>
                <a:t>3</a:t>
              </a:r>
              <a:endParaRPr lang="en-US" altLang="zh-CN" sz="3200" dirty="0">
                <a:solidFill>
                  <a:schemeClr val="accent1"/>
                </a:solidFill>
              </a:endParaRPr>
            </a:p>
          </p:txBody>
        </p:sp>
        <p:sp>
          <p:nvSpPr>
            <p:cNvPr id="42" name="MH_Others_3"/>
            <p:cNvSpPr/>
            <p:nvPr>
              <p:custDataLst>
                <p:tags r:id="rId13"/>
              </p:custDataLst>
            </p:nvPr>
          </p:nvSpPr>
          <p:spPr>
            <a:xfrm>
              <a:off x="5209994" y="2600021"/>
              <a:ext cx="65405" cy="51783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3200">
                <a:solidFill>
                  <a:schemeClr val="accent1"/>
                </a:solidFill>
              </a:endParaRPr>
            </a:p>
          </p:txBody>
        </p:sp>
      </p:grpSp>
      <p:grpSp>
        <p:nvGrpSpPr>
          <p:cNvPr id="7" name="组合 6"/>
          <p:cNvGrpSpPr/>
          <p:nvPr>
            <p:custDataLst>
              <p:tags r:id="rId5"/>
            </p:custDataLst>
          </p:nvPr>
        </p:nvGrpSpPr>
        <p:grpSpPr>
          <a:xfrm>
            <a:off x="3950831" y="5172481"/>
            <a:ext cx="6304239" cy="594044"/>
            <a:chOff x="4621032" y="3339796"/>
            <a:chExt cx="5495424" cy="517830"/>
          </a:xfrm>
        </p:grpSpPr>
        <p:sp>
          <p:nvSpPr>
            <p:cNvPr id="44" name="MH_Entry_4">
              <a:hlinkClick r:id="" action="ppaction://noaction"/>
            </p:cNvPr>
            <p:cNvSpPr/>
            <p:nvPr>
              <p:custDataLst>
                <p:tags r:id="rId8"/>
              </p:custDataLst>
            </p:nvPr>
          </p:nvSpPr>
          <p:spPr>
            <a:xfrm>
              <a:off x="5275397" y="3339796"/>
              <a:ext cx="4841059" cy="51783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rtlCol="0" anchor="ctr">
              <a:normAutofit/>
            </a:bodyPr>
            <a:lstStyle/>
            <a:p>
              <a:r>
                <a:rPr lang="en-US" altLang="zh-CN" sz="2400" dirty="0">
                  <a:solidFill>
                    <a:schemeClr val="accent1">
                      <a:lumMod val="75000"/>
                    </a:schemeClr>
                  </a:solidFill>
                </a:rPr>
                <a:t>Redis</a:t>
              </a:r>
              <a:r>
                <a:rPr lang="zh-CN" altLang="en-US" sz="2400" dirty="0">
                  <a:solidFill>
                    <a:schemeClr val="accent1">
                      <a:lumMod val="75000"/>
                    </a:schemeClr>
                  </a:solidFill>
                </a:rPr>
                <a:t>基础</a:t>
              </a:r>
            </a:p>
          </p:txBody>
        </p:sp>
        <p:sp>
          <p:nvSpPr>
            <p:cNvPr id="45" name="MH_Number_4">
              <a:hlinkClick r:id="" action="ppaction://noaction"/>
            </p:cNvPr>
            <p:cNvSpPr/>
            <p:nvPr>
              <p:custDataLst>
                <p:tags r:id="rId9"/>
              </p:custDataLst>
            </p:nvPr>
          </p:nvSpPr>
          <p:spPr>
            <a:xfrm>
              <a:off x="4621032" y="3374556"/>
              <a:ext cx="448310" cy="44831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a:solidFill>
                    <a:schemeClr val="accent1"/>
                  </a:solidFill>
                </a:rPr>
                <a:t>4</a:t>
              </a:r>
              <a:endParaRPr lang="en-US" altLang="zh-CN" sz="3200" dirty="0">
                <a:solidFill>
                  <a:schemeClr val="accent1"/>
                </a:solidFill>
              </a:endParaRPr>
            </a:p>
          </p:txBody>
        </p:sp>
        <p:sp>
          <p:nvSpPr>
            <p:cNvPr id="46" name="MH_Others_4"/>
            <p:cNvSpPr/>
            <p:nvPr>
              <p:custDataLst>
                <p:tags r:id="rId10"/>
              </p:custDataLst>
            </p:nvPr>
          </p:nvSpPr>
          <p:spPr>
            <a:xfrm>
              <a:off x="5209994" y="3339796"/>
              <a:ext cx="65405" cy="51783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3200">
                <a:solidFill>
                  <a:schemeClr val="accent1"/>
                </a:solidFill>
              </a:endParaRPr>
            </a:p>
          </p:txBody>
        </p:sp>
      </p:grpSp>
      <p:sp>
        <p:nvSpPr>
          <p:cNvPr id="26" name="MH_Others_3"/>
          <p:cNvSpPr txBox="1"/>
          <p:nvPr>
            <p:custDataLst>
              <p:tags r:id="rId6"/>
            </p:custDataLst>
          </p:nvPr>
        </p:nvSpPr>
        <p:spPr>
          <a:xfrm>
            <a:off x="2544399" y="2202541"/>
            <a:ext cx="1435100" cy="2755900"/>
          </a:xfrm>
          <a:prstGeom prst="rect">
            <a:avLst/>
          </a:prstGeom>
          <a:noFill/>
        </p:spPr>
        <p:txBody>
          <a:bodyPr wrap="square" lIns="0" tIns="0" rIns="0" bIns="0" rtlCol="0" anchor="ctr" anchorCtr="0">
            <a:normAutofit/>
          </a:bodyPr>
          <a:lstStyle/>
          <a:p>
            <a:pPr algn="ctr"/>
            <a:r>
              <a:rPr lang="zh-CN" altLang="en-US" sz="6600" smtClean="0">
                <a:gradFill>
                  <a:gsLst>
                    <a:gs pos="0">
                      <a:schemeClr val="accent1"/>
                    </a:gs>
                    <a:gs pos="33000">
                      <a:schemeClr val="accent2"/>
                    </a:gs>
                    <a:gs pos="66000">
                      <a:schemeClr val="accent3"/>
                    </a:gs>
                    <a:gs pos="100000">
                      <a:schemeClr val="accent4"/>
                    </a:gs>
                  </a:gsLst>
                  <a:lin ang="0" scaled="0"/>
                </a:gradFill>
                <a:latin typeface="+mj-lt"/>
                <a:ea typeface="+mj-ea"/>
                <a:cs typeface="+mj-cs"/>
              </a:rPr>
              <a:t>目</a:t>
            </a:r>
          </a:p>
          <a:p>
            <a:pPr algn="ctr"/>
            <a:r>
              <a:rPr lang="zh-CN" altLang="en-US" sz="6600" smtClean="0">
                <a:gradFill>
                  <a:gsLst>
                    <a:gs pos="0">
                      <a:schemeClr val="accent1"/>
                    </a:gs>
                    <a:gs pos="33000">
                      <a:schemeClr val="accent2"/>
                    </a:gs>
                    <a:gs pos="66000">
                      <a:schemeClr val="accent3"/>
                    </a:gs>
                    <a:gs pos="100000">
                      <a:schemeClr val="accent4"/>
                    </a:gs>
                  </a:gsLst>
                  <a:lin ang="0" scaled="0"/>
                </a:gradFill>
                <a:latin typeface="+mj-lt"/>
                <a:ea typeface="+mj-ea"/>
                <a:cs typeface="+mj-cs"/>
              </a:rPr>
              <a:t>录</a:t>
            </a:r>
          </a:p>
        </p:txBody>
      </p:sp>
      <p:sp>
        <p:nvSpPr>
          <p:cNvPr id="28" name="MH_Others_4"/>
          <p:cNvSpPr txBox="1"/>
          <p:nvPr>
            <p:custDataLst>
              <p:tags r:id="rId7"/>
            </p:custDataLst>
          </p:nvPr>
        </p:nvSpPr>
        <p:spPr>
          <a:xfrm rot="5400000">
            <a:off x="726011" y="3252501"/>
            <a:ext cx="3693432" cy="583565"/>
          </a:xfrm>
          <a:prstGeom prst="rect">
            <a:avLst/>
          </a:prstGeom>
          <a:noFill/>
        </p:spPr>
        <p:txBody>
          <a:bodyPr wrap="square">
            <a:spAutoFit/>
          </a:bodyPr>
          <a:lstStyle/>
          <a:p>
            <a:pPr algn="ctr">
              <a:defRPr/>
            </a:pPr>
            <a:r>
              <a:rPr lang="en-US" altLang="zh-CN" sz="3200" spc="400" dirty="0">
                <a:solidFill>
                  <a:schemeClr val="accent1">
                    <a:lumMod val="20000"/>
                    <a:lumOff val="80000"/>
                  </a:schemeClr>
                </a:solidFill>
                <a:latin typeface="微软雅黑" panose="020B0503020204020204" charset="-122"/>
                <a:ea typeface="微软雅黑" panose="020B0503020204020204" charset="-122"/>
              </a:rPr>
              <a:t>CONTENTS</a:t>
            </a:r>
            <a:endParaRPr lang="zh-CN" altLang="en-US" sz="3200" spc="400" dirty="0">
              <a:solidFill>
                <a:schemeClr val="accent1">
                  <a:lumMod val="20000"/>
                  <a:lumOff val="80000"/>
                </a:schemeClr>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NoSql</a:t>
            </a:r>
            <a:r>
              <a:rPr lang="zh-CN" altLang="en-US" sz="3600" dirty="0">
                <a:gradFill>
                  <a:gsLst>
                    <a:gs pos="33000">
                      <a:schemeClr val="accent2"/>
                    </a:gs>
                    <a:gs pos="0">
                      <a:schemeClr val="accent1"/>
                    </a:gs>
                    <a:gs pos="66000">
                      <a:schemeClr val="accent3"/>
                    </a:gs>
                    <a:gs pos="100000">
                      <a:schemeClr val="accent4"/>
                    </a:gs>
                  </a:gsLst>
                  <a:lin ang="0" scaled="0"/>
                </a:gradFill>
              </a:rPr>
              <a:t>数据库</a:t>
            </a:r>
          </a:p>
        </p:txBody>
      </p:sp>
      <p:sp>
        <p:nvSpPr>
          <p:cNvPr id="3" name="文本框 2"/>
          <p:cNvSpPr txBox="1"/>
          <p:nvPr>
            <p:custDataLst>
              <p:tags r:id="rId3"/>
            </p:custDataLst>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dirty="0"/>
              <a:t>NoSql</a:t>
            </a:r>
            <a:r>
              <a:rPr lang="zh-CN" altLang="en-US" dirty="0"/>
              <a:t>数据库的特征</a:t>
            </a:r>
          </a:p>
          <a:p>
            <a:pPr marL="0" indent="0">
              <a:buNone/>
            </a:pPr>
            <a:endParaRPr lang="zh-CN" altLang="en-US" dirty="0"/>
          </a:p>
          <a:p>
            <a:pPr marL="536575" indent="-536575">
              <a:buNone/>
            </a:pPr>
            <a:r>
              <a:rPr lang="en-US" altLang="zh-CN" dirty="0"/>
              <a:t>1</a:t>
            </a:r>
            <a:r>
              <a:rPr lang="zh-CN" altLang="en-US" dirty="0"/>
              <a:t>、不需要预定义模式：即不需要先设计表结构</a:t>
            </a:r>
            <a:r>
              <a:rPr lang="zh-CN" altLang="en-US" dirty="0" smtClean="0"/>
              <a:t>。数据格式</a:t>
            </a:r>
            <a:r>
              <a:rPr lang="zh-CN" altLang="en-US" dirty="0"/>
              <a:t>是松散的，数据库中的每条记录都可能有不同的属性和格式。</a:t>
            </a:r>
          </a:p>
          <a:p>
            <a:pPr marL="536575" indent="-536575">
              <a:buNone/>
            </a:pPr>
            <a:r>
              <a:rPr lang="en-US" altLang="zh-CN" dirty="0"/>
              <a:t>2</a:t>
            </a:r>
            <a:r>
              <a:rPr lang="zh-CN" altLang="en-US" dirty="0"/>
              <a:t>、弹性可扩展：可以在不停机的情况下添加或删除节点</a:t>
            </a:r>
          </a:p>
          <a:p>
            <a:pPr marL="536575" indent="-536575">
              <a:buNone/>
            </a:pPr>
            <a:r>
              <a:rPr lang="en-US" altLang="zh-CN" dirty="0"/>
              <a:t>3</a:t>
            </a:r>
            <a:r>
              <a:rPr lang="zh-CN" altLang="en-US" dirty="0"/>
              <a:t>、不支持标准</a:t>
            </a:r>
            <a:r>
              <a:rPr lang="en-US" altLang="zh-CN" dirty="0"/>
              <a:t>SQL</a:t>
            </a: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3407C885-07F4-4326-8274-0B75B306C6B7}" type="slidenum">
              <a:rPr lang="zh-CN" altLang="en-US"/>
              <a:pPr/>
              <a:t>21</a:t>
            </a:fld>
            <a:endParaRPr lang="en-US" altLang="zh-CN"/>
          </a:p>
        </p:txBody>
      </p:sp>
      <p:sp>
        <p:nvSpPr>
          <p:cNvPr id="37890" name="Rectangle 2"/>
          <p:cNvSpPr>
            <a:spLocks noGrp="1" noChangeArrowheads="1"/>
          </p:cNvSpPr>
          <p:nvPr>
            <p:ph type="title"/>
          </p:nvPr>
        </p:nvSpPr>
        <p:spPr/>
        <p:txBody>
          <a:bodyPr/>
          <a:lstStyle/>
          <a:p>
            <a:r>
              <a:rPr lang="en-US" altLang="zh-CN"/>
              <a:t>NoSQL</a:t>
            </a:r>
            <a:r>
              <a:rPr lang="zh-CN" altLang="en-US"/>
              <a:t>的优势和劣势</a:t>
            </a:r>
          </a:p>
        </p:txBody>
      </p:sp>
      <p:sp>
        <p:nvSpPr>
          <p:cNvPr id="37891" name="Rectangle 3"/>
          <p:cNvSpPr>
            <a:spLocks noGrp="1" noChangeArrowheads="1"/>
          </p:cNvSpPr>
          <p:nvPr>
            <p:ph type="body" idx="1"/>
          </p:nvPr>
        </p:nvSpPr>
        <p:spPr>
          <a:xfrm>
            <a:off x="1087883" y="1844675"/>
            <a:ext cx="3937000" cy="4800600"/>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65125" indent="-282575" eaLnBrk="0" hangingPunct="0">
              <a:spcBef>
                <a:spcPts val="600"/>
              </a:spcBef>
              <a:buFont typeface="Wingdings 2" pitchFamily="18" charset="2"/>
              <a:buChar char=""/>
            </a:pPr>
            <a:r>
              <a:rPr lang="zh-CN" altLang="en-US" sz="2800" dirty="0">
                <a:latin typeface="Gill Sans MT" pitchFamily="34" charset="0"/>
                <a:ea typeface="华文中宋" pitchFamily="2" charset="-122"/>
              </a:rPr>
              <a:t>优势</a:t>
            </a:r>
          </a:p>
          <a:p>
            <a:pPr marL="639763" lvl="1" indent="-236538" eaLnBrk="0" hangingPunct="0">
              <a:spcBef>
                <a:spcPts val="550"/>
              </a:spcBef>
              <a:buClr>
                <a:schemeClr val="accent1"/>
              </a:buClr>
              <a:buFont typeface="Verdana" pitchFamily="34" charset="0"/>
              <a:buChar char="◦"/>
            </a:pPr>
            <a:r>
              <a:rPr lang="zh-CN" altLang="en-US" sz="2400" dirty="0">
                <a:latin typeface="Gill Sans MT" pitchFamily="34" charset="0"/>
                <a:ea typeface="华文中宋" pitchFamily="2" charset="-122"/>
              </a:rPr>
              <a:t>扩展简单</a:t>
            </a:r>
          </a:p>
          <a:p>
            <a:pPr marL="639763" lvl="1" indent="-236538" eaLnBrk="0" hangingPunct="0">
              <a:spcBef>
                <a:spcPts val="550"/>
              </a:spcBef>
              <a:buClr>
                <a:schemeClr val="accent1"/>
              </a:buClr>
              <a:buFont typeface="Verdana" pitchFamily="34" charset="0"/>
              <a:buChar char="◦"/>
            </a:pPr>
            <a:r>
              <a:rPr lang="zh-CN" altLang="en-US" sz="2400" dirty="0">
                <a:latin typeface="Gill Sans MT" pitchFamily="34" charset="0"/>
                <a:ea typeface="华文中宋" pitchFamily="2" charset="-122"/>
              </a:rPr>
              <a:t>读写快速</a:t>
            </a:r>
          </a:p>
          <a:p>
            <a:pPr marL="639763" lvl="1" indent="-236538" eaLnBrk="0" hangingPunct="0">
              <a:spcBef>
                <a:spcPts val="550"/>
              </a:spcBef>
              <a:buClr>
                <a:schemeClr val="accent1"/>
              </a:buClr>
              <a:buFont typeface="Verdana" pitchFamily="34" charset="0"/>
              <a:buChar char="◦"/>
            </a:pPr>
            <a:r>
              <a:rPr lang="zh-CN" altLang="en-US" sz="2400" dirty="0">
                <a:latin typeface="Gill Sans MT" pitchFamily="34" charset="0"/>
                <a:ea typeface="华文中宋" pitchFamily="2" charset="-122"/>
              </a:rPr>
              <a:t>成本低廉</a:t>
            </a:r>
          </a:p>
        </p:txBody>
      </p:sp>
      <p:sp>
        <p:nvSpPr>
          <p:cNvPr id="37892" name="Rectangle 4"/>
          <p:cNvSpPr>
            <a:spLocks noChangeArrowheads="1"/>
          </p:cNvSpPr>
          <p:nvPr/>
        </p:nvSpPr>
        <p:spPr bwMode="auto">
          <a:xfrm>
            <a:off x="5615517" y="1844675"/>
            <a:ext cx="5952067"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65125" indent="-282575"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639763" indent="-236538"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885825"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096963" indent="-173038"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1296988" indent="-182563"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1754188" indent="-182563"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211388" indent="-182563"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2668588" indent="-182563"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125788" indent="-182563"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r>
              <a:rPr lang="zh-CN" altLang="en-US" dirty="0"/>
              <a:t>劣势</a:t>
            </a:r>
          </a:p>
          <a:p>
            <a:pPr lvl="1"/>
            <a:r>
              <a:rPr lang="zh-CN" altLang="en-US" dirty="0"/>
              <a:t>不提供对</a:t>
            </a:r>
            <a:r>
              <a:rPr lang="en-US" altLang="zh-CN" dirty="0"/>
              <a:t>SQL</a:t>
            </a:r>
            <a:r>
              <a:rPr lang="zh-CN" altLang="en-US" dirty="0"/>
              <a:t>支持</a:t>
            </a:r>
          </a:p>
          <a:p>
            <a:pPr lvl="1"/>
            <a:r>
              <a:rPr lang="zh-CN" altLang="en-US" dirty="0"/>
              <a:t>产品不够成熟</a:t>
            </a:r>
          </a:p>
          <a:p>
            <a:pPr lvl="1"/>
            <a:r>
              <a:rPr lang="zh-CN" altLang="en-US" dirty="0"/>
              <a:t>很难实现数据的</a:t>
            </a:r>
            <a:r>
              <a:rPr lang="zh-CN" altLang="en-US" dirty="0" smtClean="0"/>
              <a:t>完整性</a:t>
            </a:r>
            <a:endParaRPr lang="zh-CN" altLang="en-US" dirty="0"/>
          </a:p>
          <a:p>
            <a:pPr lvl="1"/>
            <a:r>
              <a:rPr lang="zh-CN" altLang="en-US" dirty="0"/>
              <a:t>缺乏强有力的技术</a:t>
            </a:r>
            <a:r>
              <a:rPr lang="zh-CN" altLang="en-US" dirty="0" smtClean="0"/>
              <a:t>支持</a:t>
            </a:r>
            <a:endParaRPr lang="zh-CN" altLang="en-US" dirty="0"/>
          </a:p>
          <a:p>
            <a:pPr lvl="1"/>
            <a:r>
              <a:rPr lang="zh-CN" altLang="en-US" dirty="0"/>
              <a:t>开源数据库从出现到用户接受需要一个漫长的</a:t>
            </a:r>
            <a:r>
              <a:rPr lang="zh-CN" altLang="en-US" dirty="0" smtClean="0"/>
              <a:t>过程</a:t>
            </a:r>
            <a:endParaRPr lang="zh-CN" altLang="en-US" dirty="0"/>
          </a:p>
          <a:p>
            <a:pPr lvl="1"/>
            <a:endParaRPr lang="zh-CN" altLang="en-US" dirty="0"/>
          </a:p>
        </p:txBody>
      </p:sp>
    </p:spTree>
    <p:extLst>
      <p:ext uri="{BB962C8B-B14F-4D97-AF65-F5344CB8AC3E}">
        <p14:creationId xmlns="" xmlns:p14="http://schemas.microsoft.com/office/powerpoint/2010/main" val="67505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NoSql</a:t>
            </a:r>
            <a:r>
              <a:rPr lang="zh-CN" altLang="en-US" sz="3600" dirty="0">
                <a:gradFill>
                  <a:gsLst>
                    <a:gs pos="33000">
                      <a:schemeClr val="accent2"/>
                    </a:gs>
                    <a:gs pos="0">
                      <a:schemeClr val="accent1"/>
                    </a:gs>
                    <a:gs pos="66000">
                      <a:schemeClr val="accent3"/>
                    </a:gs>
                    <a:gs pos="100000">
                      <a:schemeClr val="accent4"/>
                    </a:gs>
                  </a:gsLst>
                  <a:lin ang="0" scaled="0"/>
                </a:gradFill>
              </a:rPr>
              <a:t>数据库的分类</a:t>
            </a:r>
          </a:p>
        </p:txBody>
      </p:sp>
      <p:graphicFrame>
        <p:nvGraphicFramePr>
          <p:cNvPr id="4" name="表格 3"/>
          <p:cNvGraphicFramePr/>
          <p:nvPr>
            <p:extLst>
              <p:ext uri="{D42A27DB-BD31-4B8C-83A1-F6EECF244321}">
                <p14:modId xmlns="" xmlns:p14="http://schemas.microsoft.com/office/powerpoint/2010/main" val="2669323030"/>
              </p:ext>
            </p:extLst>
          </p:nvPr>
        </p:nvGraphicFramePr>
        <p:xfrm>
          <a:off x="573087" y="1398793"/>
          <a:ext cx="11045825" cy="4941047"/>
        </p:xfrm>
        <a:graphic>
          <a:graphicData uri="http://schemas.openxmlformats.org/drawingml/2006/table">
            <a:tbl>
              <a:tblPr firstRow="1" bandRow="1">
                <a:tableStyleId>{5C22544A-7EE6-4342-B048-85BDC9FD1C3A}</a:tableStyleId>
              </a:tblPr>
              <a:tblGrid>
                <a:gridCol w="2209165"/>
                <a:gridCol w="2209165"/>
                <a:gridCol w="2209165"/>
                <a:gridCol w="2209165"/>
                <a:gridCol w="2209165"/>
              </a:tblGrid>
              <a:tr h="582850">
                <a:tc>
                  <a:txBody>
                    <a:bodyPr/>
                    <a:lstStyle/>
                    <a:p>
                      <a:pPr algn="ctr">
                        <a:buNone/>
                      </a:pPr>
                      <a:r>
                        <a:rPr lang="zh-CN" altLang="en-US" sz="2400" dirty="0"/>
                        <a:t>类型</a:t>
                      </a:r>
                    </a:p>
                  </a:txBody>
                  <a:tcPr anchor="ctr"/>
                </a:tc>
                <a:tc>
                  <a:txBody>
                    <a:bodyPr/>
                    <a:lstStyle/>
                    <a:p>
                      <a:pPr algn="ctr">
                        <a:buNone/>
                      </a:pPr>
                      <a:r>
                        <a:rPr lang="zh-CN" altLang="en-US" sz="2400" dirty="0"/>
                        <a:t>常见数据库</a:t>
                      </a:r>
                    </a:p>
                  </a:txBody>
                  <a:tcPr anchor="ctr"/>
                </a:tc>
                <a:tc>
                  <a:txBody>
                    <a:bodyPr/>
                    <a:lstStyle/>
                    <a:p>
                      <a:pPr algn="ctr">
                        <a:buNone/>
                      </a:pPr>
                      <a:r>
                        <a:rPr lang="zh-CN" altLang="en-US" sz="2400" dirty="0"/>
                        <a:t>优点</a:t>
                      </a:r>
                    </a:p>
                  </a:txBody>
                  <a:tcPr anchor="ctr"/>
                </a:tc>
                <a:tc>
                  <a:txBody>
                    <a:bodyPr/>
                    <a:lstStyle/>
                    <a:p>
                      <a:pPr algn="ctr">
                        <a:buNone/>
                      </a:pPr>
                      <a:r>
                        <a:rPr lang="zh-CN" altLang="en-US" sz="2400" dirty="0"/>
                        <a:t>缺点</a:t>
                      </a:r>
                    </a:p>
                  </a:txBody>
                  <a:tcPr anchor="ctr"/>
                </a:tc>
                <a:tc>
                  <a:txBody>
                    <a:bodyPr/>
                    <a:lstStyle/>
                    <a:p>
                      <a:pPr algn="ctr">
                        <a:buNone/>
                      </a:pPr>
                      <a:r>
                        <a:rPr lang="zh-CN" altLang="en-US" sz="2400" dirty="0"/>
                        <a:t>应用场景</a:t>
                      </a:r>
                    </a:p>
                  </a:txBody>
                  <a:tcPr anchor="ctr"/>
                </a:tc>
              </a:tr>
              <a:tr h="1560108">
                <a:tc>
                  <a:txBody>
                    <a:bodyPr/>
                    <a:lstStyle/>
                    <a:p>
                      <a:pPr>
                        <a:buNone/>
                      </a:pPr>
                      <a:r>
                        <a:rPr lang="zh-CN" altLang="en-US" sz="1600" dirty="0"/>
                        <a:t>键值数据库</a:t>
                      </a:r>
                    </a:p>
                  </a:txBody>
                  <a:tcPr/>
                </a:tc>
                <a:tc>
                  <a:txBody>
                    <a:bodyPr/>
                    <a:lstStyle/>
                    <a:p>
                      <a:pPr>
                        <a:buNone/>
                      </a:pPr>
                      <a:r>
                        <a:rPr lang="en-US" altLang="zh-CN" sz="1600" dirty="0" err="1"/>
                        <a:t>Redis</a:t>
                      </a:r>
                      <a:endParaRPr lang="en-US" altLang="zh-CN" sz="1600" dirty="0"/>
                    </a:p>
                    <a:p>
                      <a:pPr>
                        <a:buNone/>
                      </a:pPr>
                      <a:r>
                        <a:rPr lang="en-US" altLang="zh-CN" sz="1600" dirty="0" err="1"/>
                        <a:t>MemcacheDB</a:t>
                      </a:r>
                      <a:endParaRPr lang="en-US" altLang="zh-CN" sz="1600" dirty="0"/>
                    </a:p>
                    <a:p>
                      <a:pPr>
                        <a:buNone/>
                      </a:pPr>
                      <a:r>
                        <a:rPr lang="en-US" altLang="zh-CN" sz="1600" dirty="0"/>
                        <a:t>Dynamo</a:t>
                      </a:r>
                    </a:p>
                  </a:txBody>
                  <a:tcPr/>
                </a:tc>
                <a:tc>
                  <a:txBody>
                    <a:bodyPr/>
                    <a:lstStyle/>
                    <a:p>
                      <a:pPr>
                        <a:buNone/>
                      </a:pPr>
                      <a:r>
                        <a:rPr lang="zh-CN" altLang="en-US" sz="1400" dirty="0" smtClean="0"/>
                        <a:t>查询速度快、数据存放量大和高并发操作，非常适合通过主键对数据进行查询和修改等</a:t>
                      </a:r>
                      <a:r>
                        <a:rPr lang="zh-CN" altLang="en-US" sz="1400" kern="1200" dirty="0" smtClean="0">
                          <a:solidFill>
                            <a:schemeClr val="dk1"/>
                          </a:solidFill>
                          <a:latin typeface="+mn-lt"/>
                          <a:ea typeface="+mn-ea"/>
                          <a:cs typeface="+mn-cs"/>
                        </a:rPr>
                        <a:t>操作；便于扩展，适用于云计算环境；与应用程序代码的兼容性更好。</a:t>
                      </a:r>
                      <a:endParaRPr lang="zh-CN" altLang="en-US" sz="1400" dirty="0"/>
                    </a:p>
                  </a:txBody>
                  <a:tcPr/>
                </a:tc>
                <a:tc>
                  <a:txBody>
                    <a:bodyPr/>
                    <a:lstStyle/>
                    <a:p>
                      <a:pPr marL="0" lvl="1" indent="0" algn="l" defTabSz="914400" rtl="0" eaLnBrk="1" latinLnBrk="0" hangingPunct="1">
                        <a:buNone/>
                      </a:pPr>
                      <a:r>
                        <a:rPr lang="zh-CN" altLang="en-US" sz="1400" kern="1200" dirty="0">
                          <a:solidFill>
                            <a:schemeClr val="dk1"/>
                          </a:solidFill>
                          <a:latin typeface="+mn-lt"/>
                          <a:ea typeface="+mn-ea"/>
                          <a:cs typeface="+mn-cs"/>
                        </a:rPr>
                        <a:t>存储的数据缺少</a:t>
                      </a:r>
                      <a:r>
                        <a:rPr lang="zh-CN" altLang="en-US" sz="1400" kern="1200" dirty="0" smtClean="0">
                          <a:solidFill>
                            <a:schemeClr val="dk1"/>
                          </a:solidFill>
                          <a:latin typeface="+mn-lt"/>
                          <a:ea typeface="+mn-ea"/>
                          <a:cs typeface="+mn-cs"/>
                        </a:rPr>
                        <a:t>结构化；数据完整性约束移至应用程序；目前的很多</a:t>
                      </a:r>
                      <a:r>
                        <a:rPr lang="en-US" altLang="zh-CN" sz="1400" kern="1200" dirty="0" smtClean="0">
                          <a:solidFill>
                            <a:schemeClr val="dk1"/>
                          </a:solidFill>
                          <a:latin typeface="+mn-lt"/>
                          <a:ea typeface="+mn-ea"/>
                          <a:cs typeface="+mn-cs"/>
                        </a:rPr>
                        <a:t>Key/ Value</a:t>
                      </a:r>
                      <a:r>
                        <a:rPr lang="zh-CN" altLang="en-US" sz="1400" kern="1200" dirty="0" smtClean="0">
                          <a:solidFill>
                            <a:schemeClr val="dk1"/>
                          </a:solidFill>
                          <a:latin typeface="+mn-lt"/>
                          <a:ea typeface="+mn-ea"/>
                          <a:cs typeface="+mn-cs"/>
                        </a:rPr>
                        <a:t>数据存储系统之间不兼容。</a:t>
                      </a:r>
                      <a:endParaRPr lang="zh-CN" altLang="en-US" sz="1400" kern="1200" dirty="0">
                        <a:solidFill>
                          <a:schemeClr val="dk1"/>
                        </a:solidFill>
                        <a:latin typeface="+mn-lt"/>
                        <a:ea typeface="+mn-ea"/>
                        <a:cs typeface="+mn-cs"/>
                      </a:endParaRPr>
                    </a:p>
                  </a:txBody>
                  <a:tcPr/>
                </a:tc>
                <a:tc>
                  <a:txBody>
                    <a:bodyPr/>
                    <a:lstStyle/>
                    <a:p>
                      <a:pPr>
                        <a:buNone/>
                      </a:pPr>
                      <a:r>
                        <a:rPr lang="zh-CN" altLang="en-US" sz="1600"/>
                        <a:t>内容缓存，处理高负载。也可充当消息队列</a:t>
                      </a:r>
                    </a:p>
                  </a:txBody>
                  <a:tcPr/>
                </a:tc>
              </a:tr>
              <a:tr h="1050073">
                <a:tc>
                  <a:txBody>
                    <a:bodyPr/>
                    <a:lstStyle/>
                    <a:p>
                      <a:pPr>
                        <a:buNone/>
                      </a:pPr>
                      <a:r>
                        <a:rPr lang="zh-CN" altLang="en-US" sz="1600"/>
                        <a:t>列存储数据库</a:t>
                      </a:r>
                    </a:p>
                  </a:txBody>
                  <a:tcPr/>
                </a:tc>
                <a:tc>
                  <a:txBody>
                    <a:bodyPr/>
                    <a:lstStyle/>
                    <a:p>
                      <a:pPr>
                        <a:buNone/>
                      </a:pPr>
                      <a:r>
                        <a:rPr lang="en-US" altLang="zh-CN" sz="1600" dirty="0" err="1"/>
                        <a:t>HBase</a:t>
                      </a:r>
                      <a:endParaRPr lang="en-US" altLang="zh-CN" sz="1600" dirty="0"/>
                    </a:p>
                    <a:p>
                      <a:pPr>
                        <a:buNone/>
                      </a:pPr>
                      <a:r>
                        <a:rPr lang="en-US" altLang="zh-CN" sz="1600" dirty="0" err="1"/>
                        <a:t>BigTable</a:t>
                      </a:r>
                      <a:endParaRPr lang="en-US" altLang="zh-CN" sz="1600" dirty="0"/>
                    </a:p>
                  </a:txBody>
                  <a:tcPr/>
                </a:tc>
                <a:tc>
                  <a:txBody>
                    <a:bodyPr/>
                    <a:lstStyle/>
                    <a:p>
                      <a:pPr>
                        <a:buNone/>
                      </a:pPr>
                      <a:r>
                        <a:rPr lang="zh-CN" altLang="en-US" sz="1600" dirty="0"/>
                        <a:t>查找速度快，可扩展性强，更容易进行分布式</a:t>
                      </a:r>
                      <a:r>
                        <a:rPr lang="zh-CN" altLang="en-US" sz="1600" dirty="0" smtClean="0"/>
                        <a:t>扩展，统计聚合操作更简单方便。</a:t>
                      </a:r>
                      <a:endParaRPr lang="zh-CN" altLang="en-US" sz="1600" dirty="0"/>
                    </a:p>
                  </a:txBody>
                  <a:tcPr/>
                </a:tc>
                <a:tc>
                  <a:txBody>
                    <a:bodyPr/>
                    <a:lstStyle/>
                    <a:p>
                      <a:pPr>
                        <a:buNone/>
                      </a:pPr>
                      <a:r>
                        <a:rPr lang="zh-CN" altLang="en-US" sz="1600" dirty="0"/>
                        <a:t>功能相对</a:t>
                      </a:r>
                      <a:r>
                        <a:rPr lang="zh-CN" altLang="en-US" sz="1600" dirty="0" smtClean="0"/>
                        <a:t>局限，不支持</a:t>
                      </a:r>
                      <a:r>
                        <a:rPr lang="en-US" altLang="zh-CN" sz="1600" dirty="0" smtClean="0"/>
                        <a:t>join</a:t>
                      </a:r>
                      <a:r>
                        <a:rPr lang="zh-CN" altLang="en-US" sz="1600" dirty="0" smtClean="0"/>
                        <a:t>操作。</a:t>
                      </a:r>
                      <a:endParaRPr lang="zh-CN" altLang="en-US" sz="1600" dirty="0"/>
                    </a:p>
                  </a:txBody>
                  <a:tcPr/>
                </a:tc>
                <a:tc>
                  <a:txBody>
                    <a:bodyPr/>
                    <a:lstStyle/>
                    <a:p>
                      <a:pPr>
                        <a:buNone/>
                      </a:pPr>
                      <a:r>
                        <a:rPr lang="zh-CN" altLang="en-US" sz="1600"/>
                        <a:t>分布式文件系统</a:t>
                      </a:r>
                    </a:p>
                  </a:txBody>
                  <a:tcPr/>
                </a:tc>
              </a:tr>
              <a:tr h="883477">
                <a:tc>
                  <a:txBody>
                    <a:bodyPr/>
                    <a:lstStyle/>
                    <a:p>
                      <a:pPr>
                        <a:buNone/>
                      </a:pPr>
                      <a:r>
                        <a:rPr lang="zh-CN" altLang="en-US" sz="1600"/>
                        <a:t>文档型数据库</a:t>
                      </a:r>
                    </a:p>
                  </a:txBody>
                  <a:tcPr/>
                </a:tc>
                <a:tc>
                  <a:txBody>
                    <a:bodyPr/>
                    <a:lstStyle/>
                    <a:p>
                      <a:pPr>
                        <a:buNone/>
                      </a:pPr>
                      <a:r>
                        <a:rPr lang="en-US" altLang="zh-CN" sz="1600"/>
                        <a:t>MongoDB</a:t>
                      </a:r>
                    </a:p>
                    <a:p>
                      <a:pPr>
                        <a:buNone/>
                      </a:pPr>
                      <a:r>
                        <a:rPr lang="en-US" altLang="zh-CN" sz="1600"/>
                        <a:t>CouchDB</a:t>
                      </a:r>
                    </a:p>
                  </a:txBody>
                  <a:tcPr/>
                </a:tc>
                <a:tc>
                  <a:txBody>
                    <a:bodyPr/>
                    <a:lstStyle/>
                    <a:p>
                      <a:pPr>
                        <a:buNone/>
                      </a:pPr>
                      <a:r>
                        <a:rPr lang="zh-CN" altLang="en-US" sz="1600" dirty="0"/>
                        <a:t>数据结构要求不</a:t>
                      </a:r>
                      <a:r>
                        <a:rPr lang="zh-CN" altLang="en-US" sz="1600" dirty="0" smtClean="0"/>
                        <a:t>严格，很容易地被面向对象的语言所使用</a:t>
                      </a:r>
                      <a:endParaRPr lang="zh-CN" altLang="en-US" sz="1600" dirty="0"/>
                    </a:p>
                  </a:txBody>
                  <a:tcPr/>
                </a:tc>
                <a:tc>
                  <a:txBody>
                    <a:bodyPr/>
                    <a:lstStyle/>
                    <a:p>
                      <a:pPr>
                        <a:buNone/>
                      </a:pPr>
                      <a:r>
                        <a:rPr lang="zh-CN" altLang="en-US" sz="1600" dirty="0"/>
                        <a:t>查询性能不高</a:t>
                      </a:r>
                    </a:p>
                  </a:txBody>
                  <a:tcPr/>
                </a:tc>
                <a:tc>
                  <a:txBody>
                    <a:bodyPr/>
                    <a:lstStyle/>
                    <a:p>
                      <a:pPr>
                        <a:buNone/>
                      </a:pPr>
                      <a:r>
                        <a:rPr lang="zh-CN" altLang="en-US" sz="1600" dirty="0"/>
                        <a:t>与</a:t>
                      </a:r>
                      <a:r>
                        <a:rPr lang="en-US" altLang="zh-CN" sz="1600" dirty="0"/>
                        <a:t>key-value</a:t>
                      </a:r>
                      <a:r>
                        <a:rPr lang="zh-CN" altLang="en-US" sz="1600" dirty="0"/>
                        <a:t>类似，不过数据库能知道</a:t>
                      </a:r>
                      <a:r>
                        <a:rPr lang="en-US" altLang="zh-CN" sz="1600" dirty="0"/>
                        <a:t>value</a:t>
                      </a:r>
                      <a:r>
                        <a:rPr lang="zh-CN" altLang="en-US" sz="1600" dirty="0"/>
                        <a:t>内容</a:t>
                      </a:r>
                    </a:p>
                  </a:txBody>
                  <a:tcPr/>
                </a:tc>
              </a:tr>
              <a:tr h="793130">
                <a:tc>
                  <a:txBody>
                    <a:bodyPr/>
                    <a:lstStyle/>
                    <a:p>
                      <a:pPr>
                        <a:buNone/>
                      </a:pPr>
                      <a:r>
                        <a:rPr lang="zh-CN" altLang="en-US" sz="1600"/>
                        <a:t>图形(Graph)数据库</a:t>
                      </a:r>
                    </a:p>
                  </a:txBody>
                  <a:tcPr/>
                </a:tc>
                <a:tc>
                  <a:txBody>
                    <a:bodyPr/>
                    <a:lstStyle/>
                    <a:p>
                      <a:pPr>
                        <a:buNone/>
                      </a:pPr>
                      <a:r>
                        <a:rPr lang="zh-CN" altLang="en-US" sz="1600" dirty="0"/>
                        <a:t>Neo4</a:t>
                      </a:r>
                      <a:r>
                        <a:rPr lang="zh-CN" altLang="en-US" sz="1600" dirty="0" smtClean="0"/>
                        <a:t>J</a:t>
                      </a:r>
                      <a:endParaRPr lang="en-US" altLang="zh-CN"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err="1" smtClean="0">
                          <a:latin typeface="+mn-lt"/>
                          <a:cs typeface="Arial"/>
                        </a:rPr>
                        <a:t>OrientDB</a:t>
                      </a:r>
                      <a:endParaRPr lang="en-US" altLang="zh-CN" sz="1600" dirty="0" smtClean="0">
                        <a:latin typeface="+mn-lt"/>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spc="-30" dirty="0" smtClean="0">
                          <a:latin typeface="+mn-lt"/>
                          <a:cs typeface="Arial"/>
                        </a:rPr>
                        <a:t>Titan</a:t>
                      </a:r>
                      <a:endParaRPr lang="zh-CN" altLang="en-US" sz="1600" dirty="0"/>
                    </a:p>
                  </a:txBody>
                  <a:tcPr/>
                </a:tc>
                <a:tc>
                  <a:txBody>
                    <a:bodyPr/>
                    <a:lstStyle/>
                    <a:p>
                      <a:pPr>
                        <a:buNone/>
                      </a:pPr>
                      <a:r>
                        <a:rPr lang="zh-CN" altLang="en-US" sz="1600"/>
                        <a:t>利用图结构相关算法</a:t>
                      </a:r>
                    </a:p>
                  </a:txBody>
                  <a:tcPr/>
                </a:tc>
                <a:tc>
                  <a:txBody>
                    <a:bodyPr/>
                    <a:lstStyle/>
                    <a:p>
                      <a:pPr>
                        <a:buNone/>
                      </a:pPr>
                      <a:r>
                        <a:rPr lang="zh-CN" altLang="en-US" sz="1600" dirty="0"/>
                        <a:t>不易集群</a:t>
                      </a:r>
                    </a:p>
                  </a:txBody>
                  <a:tcPr/>
                </a:tc>
                <a:tc>
                  <a:txBody>
                    <a:bodyPr/>
                    <a:lstStyle/>
                    <a:p>
                      <a:pPr>
                        <a:buNone/>
                      </a:pPr>
                      <a:r>
                        <a:rPr lang="zh-CN" altLang="en-US" sz="1600" dirty="0"/>
                        <a:t>专注于构建关系图谱</a:t>
                      </a:r>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pPr>
              <a:defRPr/>
            </a:pPr>
            <a:fld id="{FC784EBE-2E90-4271-923B-32FE0419C791}" type="slidenum">
              <a:rPr lang="zh-CN" altLang="en-US"/>
              <a:pPr>
                <a:defRPr/>
              </a:pPr>
              <a:t>23</a:t>
            </a:fld>
            <a:endParaRPr lang="en-US" altLang="zh-CN"/>
          </a:p>
        </p:txBody>
      </p:sp>
      <p:sp>
        <p:nvSpPr>
          <p:cNvPr id="45059" name="标题 1"/>
          <p:cNvSpPr>
            <a:spLocks noGrp="1"/>
          </p:cNvSpPr>
          <p:nvPr>
            <p:ph type="title" idx="4294967295"/>
          </p:nvPr>
        </p:nvSpPr>
        <p:spPr>
          <a:xfrm>
            <a:off x="527051" y="260350"/>
            <a:ext cx="11385549" cy="1143000"/>
          </a:xfrm>
        </p:spPr>
        <p:txBody>
          <a:bodyPr/>
          <a:lstStyle/>
          <a:p>
            <a:r>
              <a:rPr lang="en-US" altLang="zh-CN" smtClean="0"/>
              <a:t>Key/Value</a:t>
            </a:r>
            <a:r>
              <a:rPr lang="zh-CN" altLang="en-US" smtClean="0"/>
              <a:t>数据模型</a:t>
            </a:r>
          </a:p>
        </p:txBody>
      </p:sp>
      <p:sp>
        <p:nvSpPr>
          <p:cNvPr id="45060" name="内容占位符 2"/>
          <p:cNvSpPr>
            <a:spLocks noGrp="1"/>
          </p:cNvSpPr>
          <p:nvPr>
            <p:ph idx="4294967295"/>
          </p:nvPr>
        </p:nvSpPr>
        <p:spPr>
          <a:xfrm>
            <a:off x="334434" y="1557338"/>
            <a:ext cx="6529917" cy="4800600"/>
          </a:xfrm>
        </p:spPr>
        <p:txBody>
          <a:bodyPr/>
          <a:lstStyle/>
          <a:p>
            <a:r>
              <a:rPr lang="zh-CN" altLang="en-US" sz="2400" smtClean="0"/>
              <a:t>域（</a:t>
            </a:r>
            <a:r>
              <a:rPr lang="en-US" altLang="zh-CN" sz="2400" smtClean="0"/>
              <a:t>Domain</a:t>
            </a:r>
            <a:r>
              <a:rPr lang="zh-CN" altLang="en-US" sz="2400" smtClean="0"/>
              <a:t>）</a:t>
            </a:r>
            <a:r>
              <a:rPr lang="en-US" altLang="zh-CN" sz="2400" smtClean="0"/>
              <a:t>+</a:t>
            </a:r>
            <a:r>
              <a:rPr lang="zh-CN" altLang="en-US" sz="2400" smtClean="0"/>
              <a:t>数据项（</a:t>
            </a:r>
            <a:r>
              <a:rPr lang="en-US" altLang="zh-CN" sz="2400" smtClean="0"/>
              <a:t>Item</a:t>
            </a:r>
            <a:r>
              <a:rPr lang="zh-CN" altLang="en-US" sz="2400" smtClean="0"/>
              <a:t>）</a:t>
            </a:r>
          </a:p>
          <a:p>
            <a:r>
              <a:rPr lang="zh-CN" altLang="en-US" sz="2400" smtClean="0"/>
              <a:t>域类似于“表”，但无结构；作用是容纳所有的数据项</a:t>
            </a:r>
          </a:p>
          <a:p>
            <a:r>
              <a:rPr lang="zh-CN" altLang="en-US" sz="2400" smtClean="0"/>
              <a:t>在同一个域中存储的数据项可以存在很大的差异</a:t>
            </a:r>
          </a:p>
        </p:txBody>
      </p:sp>
      <p:sp>
        <p:nvSpPr>
          <p:cNvPr id="45061" name="灯片编号占位符 5"/>
          <p:cNvSpPr txBox="1">
            <a:spLocks noGrp="1" noChangeArrowheads="1"/>
          </p:cNvSpPr>
          <p:nvPr/>
        </p:nvSpPr>
        <p:spPr bwMode="auto">
          <a:xfrm>
            <a:off x="11485033" y="6305550"/>
            <a:ext cx="609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ctr" eaLnBrk="1" hangingPunct="1">
              <a:spcBef>
                <a:spcPct val="0"/>
              </a:spcBef>
              <a:buClrTx/>
              <a:buSzTx/>
              <a:buFontTx/>
              <a:buNone/>
            </a:pPr>
            <a:fld id="{32167247-F902-447C-A7DB-04F1A2A1FFFC}" type="slidenum">
              <a:rPr lang="zh-CN" altLang="en-US" sz="1200">
                <a:solidFill>
                  <a:srgbClr val="B4B1A0"/>
                </a:solidFill>
              </a:rPr>
              <a:pPr algn="ctr" eaLnBrk="1" hangingPunct="1">
                <a:spcBef>
                  <a:spcPct val="0"/>
                </a:spcBef>
                <a:buClrTx/>
                <a:buSzTx/>
                <a:buFontTx/>
                <a:buNone/>
              </a:pPr>
              <a:t>23</a:t>
            </a:fld>
            <a:endParaRPr lang="en-US" altLang="zh-CN" sz="1200">
              <a:solidFill>
                <a:srgbClr val="B4B1A0"/>
              </a:solidFill>
            </a:endParaRPr>
          </a:p>
        </p:txBody>
      </p:sp>
      <p:pic>
        <p:nvPicPr>
          <p:cNvPr id="45062"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33117" y="1484313"/>
            <a:ext cx="5458883" cy="417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063" name="Rectangle 6"/>
          <p:cNvSpPr>
            <a:spLocks noChangeArrowheads="1"/>
          </p:cNvSpPr>
          <p:nvPr/>
        </p:nvSpPr>
        <p:spPr bwMode="auto">
          <a:xfrm>
            <a:off x="9457267" y="1989139"/>
            <a:ext cx="2637367" cy="3240087"/>
          </a:xfrm>
          <a:prstGeom prst="rect">
            <a:avLst/>
          </a:prstGeom>
          <a:solidFill>
            <a:srgbClr val="D5E1EF">
              <a:alpha val="25882"/>
            </a:srgbClr>
          </a:solidFill>
          <a:ln w="9525">
            <a:solidFill>
              <a:srgbClr val="FF66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 xmlns:p14="http://schemas.microsoft.com/office/powerpoint/2010/main" val="2314805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2765F0F-7F00-407A-9AA6-41FFF0E1C1FD}" type="slidenum">
              <a:rPr lang="zh-CN" altLang="en-US"/>
              <a:pPr>
                <a:defRPr/>
              </a:pPr>
              <a:t>24</a:t>
            </a:fld>
            <a:endParaRPr lang="en-US" altLang="zh-CN"/>
          </a:p>
        </p:txBody>
      </p:sp>
      <p:sp>
        <p:nvSpPr>
          <p:cNvPr id="46083" name="Rectangle 2"/>
          <p:cNvSpPr>
            <a:spLocks noGrp="1" noChangeArrowheads="1"/>
          </p:cNvSpPr>
          <p:nvPr>
            <p:ph type="title"/>
          </p:nvPr>
        </p:nvSpPr>
        <p:spPr/>
        <p:txBody>
          <a:bodyPr/>
          <a:lstStyle/>
          <a:p>
            <a:r>
              <a:rPr lang="en-US" altLang="zh-CN" smtClean="0"/>
              <a:t>Key/Value PK Relational Database</a:t>
            </a:r>
          </a:p>
        </p:txBody>
      </p:sp>
      <p:pic>
        <p:nvPicPr>
          <p:cNvPr id="46084"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4418" y="1557339"/>
            <a:ext cx="10847916" cy="4843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86208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pPr>
              <a:defRPr/>
            </a:pPr>
            <a:fld id="{CE557E9D-C2F8-4CB1-9255-E660954B36B3}" type="slidenum">
              <a:rPr lang="zh-CN" altLang="en-US"/>
              <a:pPr>
                <a:defRPr/>
              </a:pPr>
              <a:t>25</a:t>
            </a:fld>
            <a:endParaRPr lang="en-US" altLang="zh-CN"/>
          </a:p>
        </p:txBody>
      </p:sp>
      <p:sp>
        <p:nvSpPr>
          <p:cNvPr id="47107" name="标题 1"/>
          <p:cNvSpPr>
            <a:spLocks noGrp="1"/>
          </p:cNvSpPr>
          <p:nvPr>
            <p:ph type="title" idx="4294967295"/>
          </p:nvPr>
        </p:nvSpPr>
        <p:spPr/>
        <p:txBody>
          <a:bodyPr/>
          <a:lstStyle/>
          <a:p>
            <a:r>
              <a:rPr lang="en-US" altLang="zh-CN" smtClean="0"/>
              <a:t>SQL PK API</a:t>
            </a:r>
          </a:p>
        </p:txBody>
      </p:sp>
      <p:sp>
        <p:nvSpPr>
          <p:cNvPr id="47108" name="内容占位符 2"/>
          <p:cNvSpPr>
            <a:spLocks noGrp="1"/>
          </p:cNvSpPr>
          <p:nvPr>
            <p:ph idx="4294967295"/>
          </p:nvPr>
        </p:nvSpPr>
        <p:spPr>
          <a:xfrm>
            <a:off x="527051" y="1412875"/>
            <a:ext cx="11385549" cy="4800600"/>
          </a:xfrm>
        </p:spPr>
        <p:txBody>
          <a:bodyPr/>
          <a:lstStyle/>
          <a:p>
            <a:endParaRPr lang="zh-CN" altLang="en-US" sz="2400" dirty="0" smtClean="0"/>
          </a:p>
          <a:p>
            <a:r>
              <a:rPr lang="zh-CN" altLang="en-US" sz="2400" dirty="0" smtClean="0"/>
              <a:t>关系数据库的数据创建、更新、删除和获取都使用</a:t>
            </a:r>
            <a:r>
              <a:rPr lang="en-US" altLang="zh-CN" sz="2400" dirty="0" smtClean="0"/>
              <a:t>SQL</a:t>
            </a:r>
            <a:r>
              <a:rPr lang="zh-CN" altLang="en-US" sz="2400" dirty="0" smtClean="0"/>
              <a:t>完成，</a:t>
            </a:r>
            <a:r>
              <a:rPr lang="en-US" altLang="zh-CN" sz="2400" dirty="0" smtClean="0"/>
              <a:t>SQL</a:t>
            </a:r>
            <a:r>
              <a:rPr lang="zh-CN" altLang="en-US" sz="2400" dirty="0" smtClean="0"/>
              <a:t>查询可以从单个表或是通过多个表的</a:t>
            </a:r>
            <a:r>
              <a:rPr lang="en-US" altLang="zh-CN" sz="2400" dirty="0" smtClean="0"/>
              <a:t>Join</a:t>
            </a:r>
            <a:r>
              <a:rPr lang="zh-CN" altLang="en-US" sz="2400" dirty="0" smtClean="0"/>
              <a:t>操作来获取数据，</a:t>
            </a:r>
            <a:r>
              <a:rPr lang="en-US" altLang="zh-CN" sz="2400" dirty="0" smtClean="0"/>
              <a:t>SQL</a:t>
            </a:r>
            <a:r>
              <a:rPr lang="zh-CN" altLang="en-US" sz="2400" dirty="0" smtClean="0"/>
              <a:t>查询包括聚集、复杂的数据过滤等功能，传统关系数据库还包括将一些数据处理逻辑嵌入到数据</a:t>
            </a:r>
            <a:r>
              <a:rPr lang="zh-CN" altLang="en-US" sz="2400" dirty="0" smtClean="0"/>
              <a:t>存储中</a:t>
            </a:r>
            <a:r>
              <a:rPr lang="zh-CN" altLang="en-US" sz="2400" dirty="0" smtClean="0"/>
              <a:t>的</a:t>
            </a:r>
            <a:r>
              <a:rPr lang="zh-CN" altLang="en-US" sz="2400" dirty="0" smtClean="0"/>
              <a:t>实现，例如</a:t>
            </a:r>
            <a:r>
              <a:rPr lang="zh-CN" altLang="en-US" sz="2400" dirty="0" smtClean="0"/>
              <a:t>存储过程、触发器等。</a:t>
            </a:r>
          </a:p>
          <a:p>
            <a:endParaRPr lang="zh-CN" altLang="en-US" sz="2400" dirty="0" smtClean="0"/>
          </a:p>
          <a:p>
            <a:r>
              <a:rPr lang="en-US" altLang="zh-CN" sz="2400" dirty="0" smtClean="0"/>
              <a:t>Key/Value</a:t>
            </a:r>
            <a:r>
              <a:rPr lang="zh-CN" altLang="en-US" sz="2400" dirty="0" smtClean="0"/>
              <a:t>数据的创建、更新、删除和获取都是用</a:t>
            </a:r>
            <a:r>
              <a:rPr lang="en-US" altLang="zh-CN" sz="2400" dirty="0" smtClean="0"/>
              <a:t>API</a:t>
            </a:r>
            <a:r>
              <a:rPr lang="zh-CN" altLang="en-US" sz="2400" dirty="0" smtClean="0"/>
              <a:t>方法调用。</a:t>
            </a:r>
          </a:p>
        </p:txBody>
      </p:sp>
      <p:sp>
        <p:nvSpPr>
          <p:cNvPr id="47109" name="灯片编号占位符 5"/>
          <p:cNvSpPr txBox="1">
            <a:spLocks noGrp="1" noChangeArrowheads="1"/>
          </p:cNvSpPr>
          <p:nvPr/>
        </p:nvSpPr>
        <p:spPr bwMode="auto">
          <a:xfrm>
            <a:off x="11485033" y="6305550"/>
            <a:ext cx="609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ctr" eaLnBrk="1" hangingPunct="1">
              <a:spcBef>
                <a:spcPct val="0"/>
              </a:spcBef>
              <a:buClrTx/>
              <a:buSzTx/>
              <a:buFontTx/>
              <a:buNone/>
            </a:pPr>
            <a:fld id="{A6A4DF5D-C648-46FE-9490-2E036817E202}" type="slidenum">
              <a:rPr lang="zh-CN" altLang="en-US" sz="1200">
                <a:solidFill>
                  <a:srgbClr val="B4B1A0"/>
                </a:solidFill>
              </a:rPr>
              <a:pPr algn="ctr" eaLnBrk="1" hangingPunct="1">
                <a:spcBef>
                  <a:spcPct val="0"/>
                </a:spcBef>
                <a:buClrTx/>
                <a:buSzTx/>
                <a:buFontTx/>
                <a:buNone/>
              </a:pPr>
              <a:t>25</a:t>
            </a:fld>
            <a:endParaRPr lang="en-US" altLang="zh-CN" sz="1200">
              <a:solidFill>
                <a:srgbClr val="B4B1A0"/>
              </a:solidFill>
            </a:endParaRPr>
          </a:p>
        </p:txBody>
      </p:sp>
    </p:spTree>
    <p:extLst>
      <p:ext uri="{BB962C8B-B14F-4D97-AF65-F5344CB8AC3E}">
        <p14:creationId xmlns="" xmlns:p14="http://schemas.microsoft.com/office/powerpoint/2010/main" val="891620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pPr>
              <a:defRPr/>
            </a:pPr>
            <a:fld id="{52AD41EE-66D4-4272-9E47-8881860EE279}" type="slidenum">
              <a:rPr lang="zh-CN" altLang="en-US"/>
              <a:pPr>
                <a:defRPr/>
              </a:pPr>
              <a:t>26</a:t>
            </a:fld>
            <a:endParaRPr lang="en-US" altLang="zh-CN"/>
          </a:p>
        </p:txBody>
      </p:sp>
      <p:sp>
        <p:nvSpPr>
          <p:cNvPr id="41987" name="Title 1"/>
          <p:cNvSpPr>
            <a:spLocks noGrp="1"/>
          </p:cNvSpPr>
          <p:nvPr>
            <p:ph type="title" idx="4294967295"/>
          </p:nvPr>
        </p:nvSpPr>
        <p:spPr/>
        <p:txBody>
          <a:bodyPr anchor="b"/>
          <a:lstStyle/>
          <a:p>
            <a:pPr eaLnBrk="1" hangingPunct="1"/>
            <a:r>
              <a:rPr lang="en-US" altLang="zh-CN" smtClean="0">
                <a:ea typeface="宋体" pitchFamily="2" charset="-122"/>
              </a:rPr>
              <a:t>Row Store and Column Store</a:t>
            </a:r>
          </a:p>
        </p:txBody>
      </p:sp>
      <p:sp>
        <p:nvSpPr>
          <p:cNvPr id="41988" name="Content Placeholder 2"/>
          <p:cNvSpPr>
            <a:spLocks noGrp="1"/>
          </p:cNvSpPr>
          <p:nvPr>
            <p:ph sz="quarter" idx="4294967295"/>
          </p:nvPr>
        </p:nvSpPr>
        <p:spPr>
          <a:xfrm>
            <a:off x="609600" y="1219201"/>
            <a:ext cx="10972800" cy="4937125"/>
          </a:xfrm>
        </p:spPr>
        <p:txBody>
          <a:bodyPr/>
          <a:lstStyle/>
          <a:p>
            <a:pPr marL="273050" indent="-273050" eaLnBrk="1" hangingPunct="1"/>
            <a:endParaRPr lang="zh-CN" altLang="en-US" sz="2600" smtClean="0">
              <a:ea typeface="宋体" pitchFamily="2" charset="-122"/>
            </a:endParaRPr>
          </a:p>
          <a:p>
            <a:pPr marL="273050" indent="-273050" eaLnBrk="1" hangingPunct="1"/>
            <a:endParaRPr lang="zh-CN" altLang="en-US" sz="2600" smtClean="0">
              <a:ea typeface="宋体" pitchFamily="2" charset="-122"/>
            </a:endParaRPr>
          </a:p>
          <a:p>
            <a:pPr marL="273050" indent="-273050" eaLnBrk="1" hangingPunct="1"/>
            <a:endParaRPr lang="zh-CN" altLang="en-US" sz="2600" smtClean="0">
              <a:ea typeface="宋体" pitchFamily="2" charset="-122"/>
            </a:endParaRPr>
          </a:p>
          <a:p>
            <a:pPr marL="273050" indent="-273050" eaLnBrk="1" hangingPunct="1"/>
            <a:endParaRPr lang="zh-CN" altLang="en-US" sz="2600" smtClean="0">
              <a:ea typeface="宋体" pitchFamily="2" charset="-122"/>
            </a:endParaRPr>
          </a:p>
          <a:p>
            <a:pPr marL="273050" indent="-273050" eaLnBrk="1" hangingPunct="1"/>
            <a:endParaRPr lang="zh-CN" altLang="en-US" sz="2600" smtClean="0">
              <a:ea typeface="宋体" pitchFamily="2" charset="-122"/>
            </a:endParaRPr>
          </a:p>
          <a:p>
            <a:pPr marL="273050" indent="-273050" eaLnBrk="1" hangingPunct="1"/>
            <a:endParaRPr lang="zh-CN" altLang="en-US" sz="2600" smtClean="0">
              <a:ea typeface="宋体" pitchFamily="2" charset="-122"/>
            </a:endParaRPr>
          </a:p>
          <a:p>
            <a:pPr marL="273050" indent="-273050" eaLnBrk="1" hangingPunct="1"/>
            <a:r>
              <a:rPr lang="en-US" altLang="zh-CN" sz="2600" smtClean="0">
                <a:ea typeface="宋体" pitchFamily="2" charset="-122"/>
              </a:rPr>
              <a:t>In row store data are stored in the disk tuple by tuple.</a:t>
            </a:r>
          </a:p>
          <a:p>
            <a:pPr marL="273050" indent="-273050" eaLnBrk="1" hangingPunct="1"/>
            <a:r>
              <a:rPr lang="en-US" altLang="zh-CN" sz="2600" smtClean="0">
                <a:ea typeface="宋体" pitchFamily="2" charset="-122"/>
              </a:rPr>
              <a:t>Where in column store data are stored in the disk column by column</a:t>
            </a:r>
          </a:p>
        </p:txBody>
      </p:sp>
      <p:pic>
        <p:nvPicPr>
          <p:cNvPr id="41989" name="Picture 5" descr="RC1.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9667" y="1484313"/>
            <a:ext cx="10972800" cy="233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9175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灯片编号占位符 1"/>
          <p:cNvSpPr>
            <a:spLocks noGrp="1"/>
          </p:cNvSpPr>
          <p:nvPr>
            <p:ph type="sldNum" sz="quarter" idx="10"/>
          </p:nvPr>
        </p:nvSpPr>
        <p:spPr/>
        <p:txBody>
          <a:bodyPr/>
          <a:lstStyle/>
          <a:p>
            <a:pPr>
              <a:defRPr/>
            </a:pPr>
            <a:fld id="{411924A8-20DF-4E7D-B8A9-52D14DF138C6}" type="slidenum">
              <a:rPr lang="zh-CN" altLang="en-US"/>
              <a:pPr>
                <a:defRPr/>
              </a:pPr>
              <a:t>27</a:t>
            </a:fld>
            <a:endParaRPr lang="en-US" altLang="zh-CN"/>
          </a:p>
        </p:txBody>
      </p:sp>
      <p:sp>
        <p:nvSpPr>
          <p:cNvPr id="44035" name="Rectangle 2"/>
          <p:cNvSpPr>
            <a:spLocks noGrp="1" noChangeArrowheads="1"/>
          </p:cNvSpPr>
          <p:nvPr>
            <p:ph type="title" idx="4294967295"/>
          </p:nvPr>
        </p:nvSpPr>
        <p:spPr/>
        <p:txBody>
          <a:bodyPr/>
          <a:lstStyle/>
          <a:p>
            <a:r>
              <a:rPr lang="zh-CN" altLang="zh-CN" sz="4000" smtClean="0"/>
              <a:t>列式数据库是革命性的</a:t>
            </a:r>
          </a:p>
        </p:txBody>
      </p:sp>
      <p:sp>
        <p:nvSpPr>
          <p:cNvPr id="44036" name="Rectangle 3"/>
          <p:cNvSpPr>
            <a:spLocks noChangeArrowheads="1"/>
          </p:cNvSpPr>
          <p:nvPr/>
        </p:nvSpPr>
        <p:spPr bwMode="auto">
          <a:xfrm>
            <a:off x="908051" y="1649414"/>
            <a:ext cx="2895600" cy="206375"/>
          </a:xfrm>
          <a:prstGeom prst="rect">
            <a:avLst/>
          </a:prstGeom>
          <a:solidFill>
            <a:srgbClr val="A6C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85341" tIns="42670" rIns="85341" bIns="42670" anchor="ctr"/>
          <a:lstStyle>
            <a:lvl1pPr defTabSz="854075"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ctr">
              <a:spcBef>
                <a:spcPct val="0"/>
              </a:spcBef>
              <a:buClrTx/>
              <a:buSzTx/>
              <a:buFontTx/>
              <a:buNone/>
            </a:pPr>
            <a:r>
              <a:rPr lang="zh-CN" altLang="en-US" sz="1200" b="1">
                <a:latin typeface="微软简楷体"/>
                <a:ea typeface="微软简楷体"/>
                <a:cs typeface="微软简楷体"/>
              </a:rPr>
              <a:t>传统行式数据库</a:t>
            </a:r>
          </a:p>
        </p:txBody>
      </p:sp>
      <p:sp>
        <p:nvSpPr>
          <p:cNvPr id="48132" name="Rectangle 4"/>
          <p:cNvSpPr>
            <a:spLocks noChangeArrowheads="1"/>
          </p:cNvSpPr>
          <p:nvPr/>
        </p:nvSpPr>
        <p:spPr bwMode="auto">
          <a:xfrm>
            <a:off x="2059518" y="2262189"/>
            <a:ext cx="292100"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chemeClr val="hlink"/>
              </a:solidFill>
              <a:latin typeface="微软简楷体"/>
              <a:ea typeface="Gulim" pitchFamily="34" charset="-127"/>
            </a:endParaRPr>
          </a:p>
        </p:txBody>
      </p:sp>
      <p:sp>
        <p:nvSpPr>
          <p:cNvPr id="44038" name="Rectangle 5"/>
          <p:cNvSpPr>
            <a:spLocks noChangeArrowheads="1"/>
          </p:cNvSpPr>
          <p:nvPr/>
        </p:nvSpPr>
        <p:spPr bwMode="auto">
          <a:xfrm>
            <a:off x="2059518" y="2028826"/>
            <a:ext cx="292100"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c5</a:t>
            </a:r>
          </a:p>
        </p:txBody>
      </p:sp>
      <p:sp>
        <p:nvSpPr>
          <p:cNvPr id="48134" name="Rectangle 6"/>
          <p:cNvSpPr>
            <a:spLocks noChangeArrowheads="1"/>
          </p:cNvSpPr>
          <p:nvPr/>
        </p:nvSpPr>
        <p:spPr bwMode="auto">
          <a:xfrm>
            <a:off x="1771651" y="22621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040" name="Rectangle 7"/>
          <p:cNvSpPr>
            <a:spLocks noChangeArrowheads="1"/>
          </p:cNvSpPr>
          <p:nvPr/>
        </p:nvSpPr>
        <p:spPr bwMode="auto">
          <a:xfrm>
            <a:off x="1771651" y="2028826"/>
            <a:ext cx="287867"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c4</a:t>
            </a:r>
          </a:p>
        </p:txBody>
      </p:sp>
      <p:sp>
        <p:nvSpPr>
          <p:cNvPr id="48136" name="Rectangle 8"/>
          <p:cNvSpPr>
            <a:spLocks noChangeArrowheads="1"/>
          </p:cNvSpPr>
          <p:nvPr/>
        </p:nvSpPr>
        <p:spPr bwMode="auto">
          <a:xfrm>
            <a:off x="1481667" y="2262189"/>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042" name="Rectangle 9"/>
          <p:cNvSpPr>
            <a:spLocks noChangeArrowheads="1"/>
          </p:cNvSpPr>
          <p:nvPr/>
        </p:nvSpPr>
        <p:spPr bwMode="auto">
          <a:xfrm>
            <a:off x="1481667" y="2028826"/>
            <a:ext cx="289984"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c3</a:t>
            </a:r>
          </a:p>
        </p:txBody>
      </p:sp>
      <p:sp>
        <p:nvSpPr>
          <p:cNvPr id="48138" name="Rectangle 10"/>
          <p:cNvSpPr>
            <a:spLocks noChangeArrowheads="1"/>
          </p:cNvSpPr>
          <p:nvPr/>
        </p:nvSpPr>
        <p:spPr bwMode="auto">
          <a:xfrm>
            <a:off x="1191685" y="2262189"/>
            <a:ext cx="289983"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044" name="Rectangle 11"/>
          <p:cNvSpPr>
            <a:spLocks noChangeArrowheads="1"/>
          </p:cNvSpPr>
          <p:nvPr/>
        </p:nvSpPr>
        <p:spPr bwMode="auto">
          <a:xfrm>
            <a:off x="1191685" y="2028826"/>
            <a:ext cx="289983"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c2</a:t>
            </a:r>
          </a:p>
        </p:txBody>
      </p:sp>
      <p:sp>
        <p:nvSpPr>
          <p:cNvPr id="48140" name="Rectangle 12"/>
          <p:cNvSpPr>
            <a:spLocks noChangeArrowheads="1"/>
          </p:cNvSpPr>
          <p:nvPr/>
        </p:nvSpPr>
        <p:spPr bwMode="auto">
          <a:xfrm>
            <a:off x="901700" y="2262189"/>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046" name="Rectangle 13"/>
          <p:cNvSpPr>
            <a:spLocks noChangeArrowheads="1"/>
          </p:cNvSpPr>
          <p:nvPr/>
        </p:nvSpPr>
        <p:spPr bwMode="auto">
          <a:xfrm>
            <a:off x="901700" y="2028826"/>
            <a:ext cx="289984"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c1</a:t>
            </a:r>
          </a:p>
        </p:txBody>
      </p:sp>
      <p:sp>
        <p:nvSpPr>
          <p:cNvPr id="48142" name="Rectangle 14"/>
          <p:cNvSpPr>
            <a:spLocks noChangeArrowheads="1"/>
          </p:cNvSpPr>
          <p:nvPr/>
        </p:nvSpPr>
        <p:spPr bwMode="auto">
          <a:xfrm>
            <a:off x="3509433" y="22621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143" name="Rectangle 15"/>
          <p:cNvSpPr>
            <a:spLocks noChangeArrowheads="1"/>
          </p:cNvSpPr>
          <p:nvPr/>
        </p:nvSpPr>
        <p:spPr bwMode="auto">
          <a:xfrm>
            <a:off x="3217334" y="2262189"/>
            <a:ext cx="292100"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144" name="Rectangle 16"/>
          <p:cNvSpPr>
            <a:spLocks noChangeArrowheads="1"/>
          </p:cNvSpPr>
          <p:nvPr/>
        </p:nvSpPr>
        <p:spPr bwMode="auto">
          <a:xfrm>
            <a:off x="2929467" y="22621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145" name="Rectangle 17"/>
          <p:cNvSpPr>
            <a:spLocks noChangeArrowheads="1"/>
          </p:cNvSpPr>
          <p:nvPr/>
        </p:nvSpPr>
        <p:spPr bwMode="auto">
          <a:xfrm>
            <a:off x="2639485" y="2262189"/>
            <a:ext cx="289983"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146" name="Rectangle 18"/>
          <p:cNvSpPr>
            <a:spLocks noChangeArrowheads="1"/>
          </p:cNvSpPr>
          <p:nvPr/>
        </p:nvSpPr>
        <p:spPr bwMode="auto">
          <a:xfrm>
            <a:off x="2351617" y="2262189"/>
            <a:ext cx="287867"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052" name="Rectangle 19"/>
          <p:cNvSpPr>
            <a:spLocks noChangeArrowheads="1"/>
          </p:cNvSpPr>
          <p:nvPr/>
        </p:nvSpPr>
        <p:spPr bwMode="auto">
          <a:xfrm>
            <a:off x="3509433" y="2028826"/>
            <a:ext cx="287867"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Arial" pitchFamily="34" charset="0"/>
                <a:ea typeface="Gulim" pitchFamily="34" charset="-127"/>
              </a:rPr>
              <a:t>…</a:t>
            </a:r>
            <a:endParaRPr lang="en-US" altLang="zh-CN" sz="600" b="1">
              <a:solidFill>
                <a:schemeClr val="bg1"/>
              </a:solidFill>
              <a:latin typeface="微软简楷体"/>
              <a:ea typeface="Gulim" pitchFamily="34" charset="-127"/>
            </a:endParaRPr>
          </a:p>
        </p:txBody>
      </p:sp>
      <p:sp>
        <p:nvSpPr>
          <p:cNvPr id="44053" name="Rectangle 20"/>
          <p:cNvSpPr>
            <a:spLocks noChangeArrowheads="1"/>
          </p:cNvSpPr>
          <p:nvPr/>
        </p:nvSpPr>
        <p:spPr bwMode="auto">
          <a:xfrm>
            <a:off x="3217334" y="2028826"/>
            <a:ext cx="292100"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c9</a:t>
            </a:r>
          </a:p>
        </p:txBody>
      </p:sp>
      <p:sp>
        <p:nvSpPr>
          <p:cNvPr id="44054" name="Rectangle 21"/>
          <p:cNvSpPr>
            <a:spLocks noChangeArrowheads="1"/>
          </p:cNvSpPr>
          <p:nvPr/>
        </p:nvSpPr>
        <p:spPr bwMode="auto">
          <a:xfrm>
            <a:off x="2929467" y="2028826"/>
            <a:ext cx="287867"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c8</a:t>
            </a:r>
          </a:p>
        </p:txBody>
      </p:sp>
      <p:sp>
        <p:nvSpPr>
          <p:cNvPr id="44055" name="Rectangle 22"/>
          <p:cNvSpPr>
            <a:spLocks noChangeArrowheads="1"/>
          </p:cNvSpPr>
          <p:nvPr/>
        </p:nvSpPr>
        <p:spPr bwMode="auto">
          <a:xfrm>
            <a:off x="2639485" y="2028826"/>
            <a:ext cx="289983"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c7</a:t>
            </a:r>
          </a:p>
        </p:txBody>
      </p:sp>
      <p:sp>
        <p:nvSpPr>
          <p:cNvPr id="44056" name="Rectangle 23"/>
          <p:cNvSpPr>
            <a:spLocks noChangeArrowheads="1"/>
          </p:cNvSpPr>
          <p:nvPr/>
        </p:nvSpPr>
        <p:spPr bwMode="auto">
          <a:xfrm>
            <a:off x="2351617" y="2028826"/>
            <a:ext cx="287867" cy="233363"/>
          </a:xfrm>
          <a:prstGeom prst="rect">
            <a:avLst/>
          </a:prstGeom>
          <a:solidFill>
            <a:srgbClr val="A6C373"/>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c6</a:t>
            </a:r>
          </a:p>
        </p:txBody>
      </p:sp>
      <p:sp>
        <p:nvSpPr>
          <p:cNvPr id="44057" name="Line 24"/>
          <p:cNvSpPr>
            <a:spLocks noChangeShapeType="1"/>
          </p:cNvSpPr>
          <p:nvPr/>
        </p:nvSpPr>
        <p:spPr bwMode="auto">
          <a:xfrm>
            <a:off x="908051" y="2262188"/>
            <a:ext cx="2895600"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58" name="Line 25"/>
          <p:cNvSpPr>
            <a:spLocks noChangeShapeType="1"/>
          </p:cNvSpPr>
          <p:nvPr/>
        </p:nvSpPr>
        <p:spPr bwMode="auto">
          <a:xfrm>
            <a:off x="2645833"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59" name="Line 26"/>
          <p:cNvSpPr>
            <a:spLocks noChangeShapeType="1"/>
          </p:cNvSpPr>
          <p:nvPr/>
        </p:nvSpPr>
        <p:spPr bwMode="auto">
          <a:xfrm>
            <a:off x="2935817"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0" name="Line 27"/>
          <p:cNvSpPr>
            <a:spLocks noChangeShapeType="1"/>
          </p:cNvSpPr>
          <p:nvPr/>
        </p:nvSpPr>
        <p:spPr bwMode="auto">
          <a:xfrm>
            <a:off x="3223684"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1" name="Line 28"/>
          <p:cNvSpPr>
            <a:spLocks noChangeShapeType="1"/>
          </p:cNvSpPr>
          <p:nvPr/>
        </p:nvSpPr>
        <p:spPr bwMode="auto">
          <a:xfrm>
            <a:off x="3515784"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2" name="Line 29"/>
          <p:cNvSpPr>
            <a:spLocks noChangeShapeType="1"/>
          </p:cNvSpPr>
          <p:nvPr/>
        </p:nvSpPr>
        <p:spPr bwMode="auto">
          <a:xfrm>
            <a:off x="908051" y="2513013"/>
            <a:ext cx="2895600"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3" name="Line 30"/>
          <p:cNvSpPr>
            <a:spLocks noChangeShapeType="1"/>
          </p:cNvSpPr>
          <p:nvPr/>
        </p:nvSpPr>
        <p:spPr bwMode="auto">
          <a:xfrm>
            <a:off x="908051" y="3011488"/>
            <a:ext cx="2895600"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4" name="Line 31"/>
          <p:cNvSpPr>
            <a:spLocks noChangeShapeType="1"/>
          </p:cNvSpPr>
          <p:nvPr/>
        </p:nvSpPr>
        <p:spPr bwMode="auto">
          <a:xfrm>
            <a:off x="1198033"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5" name="Line 32"/>
          <p:cNvSpPr>
            <a:spLocks noChangeShapeType="1"/>
          </p:cNvSpPr>
          <p:nvPr/>
        </p:nvSpPr>
        <p:spPr bwMode="auto">
          <a:xfrm>
            <a:off x="1488017"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6" name="Line 33"/>
          <p:cNvSpPr>
            <a:spLocks noChangeShapeType="1"/>
          </p:cNvSpPr>
          <p:nvPr/>
        </p:nvSpPr>
        <p:spPr bwMode="auto">
          <a:xfrm>
            <a:off x="1778000"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7" name="Line 34"/>
          <p:cNvSpPr>
            <a:spLocks noChangeShapeType="1"/>
          </p:cNvSpPr>
          <p:nvPr/>
        </p:nvSpPr>
        <p:spPr bwMode="auto">
          <a:xfrm>
            <a:off x="2065867" y="2028825"/>
            <a:ext cx="0" cy="1468438"/>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8" name="Line 35"/>
          <p:cNvSpPr>
            <a:spLocks noChangeShapeType="1"/>
          </p:cNvSpPr>
          <p:nvPr/>
        </p:nvSpPr>
        <p:spPr bwMode="auto">
          <a:xfrm>
            <a:off x="2357967" y="2020889"/>
            <a:ext cx="0" cy="1482725"/>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69" name="Line 36"/>
          <p:cNvSpPr>
            <a:spLocks noChangeShapeType="1"/>
          </p:cNvSpPr>
          <p:nvPr/>
        </p:nvSpPr>
        <p:spPr bwMode="auto">
          <a:xfrm>
            <a:off x="908051" y="2028825"/>
            <a:ext cx="2895600" cy="0"/>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70" name="Line 37"/>
          <p:cNvSpPr>
            <a:spLocks noChangeShapeType="1"/>
          </p:cNvSpPr>
          <p:nvPr/>
        </p:nvSpPr>
        <p:spPr bwMode="auto">
          <a:xfrm>
            <a:off x="908051" y="2028825"/>
            <a:ext cx="0" cy="1468438"/>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71" name="Line 38"/>
          <p:cNvSpPr>
            <a:spLocks noChangeShapeType="1"/>
          </p:cNvSpPr>
          <p:nvPr/>
        </p:nvSpPr>
        <p:spPr bwMode="auto">
          <a:xfrm>
            <a:off x="3803651" y="2028825"/>
            <a:ext cx="0" cy="1468438"/>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72" name="Line 39"/>
          <p:cNvSpPr>
            <a:spLocks noChangeShapeType="1"/>
          </p:cNvSpPr>
          <p:nvPr/>
        </p:nvSpPr>
        <p:spPr bwMode="auto">
          <a:xfrm>
            <a:off x="908051" y="3497263"/>
            <a:ext cx="2895600" cy="0"/>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nchor="ctr"/>
          <a:lstStyle/>
          <a:p>
            <a:endParaRPr lang="zh-CN" altLang="en-US"/>
          </a:p>
        </p:txBody>
      </p:sp>
      <p:sp>
        <p:nvSpPr>
          <p:cNvPr id="44073" name="Line 40"/>
          <p:cNvSpPr>
            <a:spLocks noChangeShapeType="1"/>
          </p:cNvSpPr>
          <p:nvPr/>
        </p:nvSpPr>
        <p:spPr bwMode="auto">
          <a:xfrm>
            <a:off x="869951" y="2384425"/>
            <a:ext cx="2997200" cy="1588"/>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074" name="Text Box 41"/>
          <p:cNvSpPr txBox="1">
            <a:spLocks noChangeArrowheads="1"/>
          </p:cNvSpPr>
          <p:nvPr/>
        </p:nvSpPr>
        <p:spPr bwMode="auto">
          <a:xfrm>
            <a:off x="674285" y="2311401"/>
            <a:ext cx="28244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800" b="1">
                <a:latin typeface="Arial" pitchFamily="34" charset="0"/>
                <a:ea typeface="Gulim" pitchFamily="34" charset="-127"/>
              </a:rPr>
              <a:t>r1</a:t>
            </a:r>
          </a:p>
        </p:txBody>
      </p:sp>
      <p:sp>
        <p:nvSpPr>
          <p:cNvPr id="44075" name="Text Box 42"/>
          <p:cNvSpPr txBox="1">
            <a:spLocks noChangeArrowheads="1"/>
          </p:cNvSpPr>
          <p:nvPr/>
        </p:nvSpPr>
        <p:spPr bwMode="auto">
          <a:xfrm>
            <a:off x="674285" y="2578101"/>
            <a:ext cx="28244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800" b="1">
                <a:latin typeface="Arial" pitchFamily="34" charset="0"/>
                <a:ea typeface="Gulim" pitchFamily="34" charset="-127"/>
              </a:rPr>
              <a:t>r2</a:t>
            </a:r>
          </a:p>
        </p:txBody>
      </p:sp>
      <p:sp>
        <p:nvSpPr>
          <p:cNvPr id="44076" name="Text Box 43"/>
          <p:cNvSpPr txBox="1">
            <a:spLocks noChangeArrowheads="1"/>
          </p:cNvSpPr>
          <p:nvPr/>
        </p:nvSpPr>
        <p:spPr bwMode="auto">
          <a:xfrm>
            <a:off x="674285" y="2836863"/>
            <a:ext cx="28244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800" b="1">
                <a:latin typeface="Arial" pitchFamily="34" charset="0"/>
                <a:ea typeface="Gulim" pitchFamily="34" charset="-127"/>
              </a:rPr>
              <a:t>r3</a:t>
            </a:r>
          </a:p>
        </p:txBody>
      </p:sp>
      <p:sp>
        <p:nvSpPr>
          <p:cNvPr id="44077" name="Text Box 44"/>
          <p:cNvSpPr txBox="1">
            <a:spLocks noChangeArrowheads="1"/>
          </p:cNvSpPr>
          <p:nvPr/>
        </p:nvSpPr>
        <p:spPr bwMode="auto">
          <a:xfrm>
            <a:off x="674285" y="3094038"/>
            <a:ext cx="28244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800" b="1">
                <a:latin typeface="Arial" pitchFamily="34" charset="0"/>
                <a:ea typeface="Gulim" pitchFamily="34" charset="-127"/>
              </a:rPr>
              <a:t>r4</a:t>
            </a:r>
          </a:p>
        </p:txBody>
      </p:sp>
      <p:sp>
        <p:nvSpPr>
          <p:cNvPr id="44078" name="Text Box 45"/>
          <p:cNvSpPr txBox="1">
            <a:spLocks noChangeArrowheads="1"/>
          </p:cNvSpPr>
          <p:nvPr/>
        </p:nvSpPr>
        <p:spPr bwMode="auto">
          <a:xfrm>
            <a:off x="674285" y="3352801"/>
            <a:ext cx="28244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800" b="1">
                <a:latin typeface="Arial" pitchFamily="34" charset="0"/>
                <a:ea typeface="Gulim" pitchFamily="34" charset="-127"/>
              </a:rPr>
              <a:t>r5</a:t>
            </a:r>
          </a:p>
        </p:txBody>
      </p:sp>
      <p:sp>
        <p:nvSpPr>
          <p:cNvPr id="44079" name="Rectangle 46"/>
          <p:cNvSpPr>
            <a:spLocks noChangeArrowheads="1"/>
          </p:cNvSpPr>
          <p:nvPr/>
        </p:nvSpPr>
        <p:spPr bwMode="auto">
          <a:xfrm>
            <a:off x="823385" y="4087814"/>
            <a:ext cx="2897716" cy="206375"/>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85341" tIns="42670" rIns="85341" bIns="42670" anchor="ctr"/>
          <a:lstStyle>
            <a:lvl1pPr defTabSz="854075"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ctr">
              <a:spcBef>
                <a:spcPct val="0"/>
              </a:spcBef>
              <a:buClrTx/>
              <a:buSzTx/>
              <a:buFontTx/>
              <a:buNone/>
            </a:pPr>
            <a:r>
              <a:rPr lang="zh-CN" altLang="en-US" sz="1200" b="1">
                <a:solidFill>
                  <a:schemeClr val="accent2"/>
                </a:solidFill>
                <a:latin typeface="微软简楷体"/>
                <a:ea typeface="微软简楷体"/>
                <a:cs typeface="微软简楷体"/>
              </a:rPr>
              <a:t>列式数据库</a:t>
            </a:r>
            <a:endParaRPr lang="zh-CN" altLang="en-US" sz="1200" b="1">
              <a:solidFill>
                <a:srgbClr val="660033"/>
              </a:solidFill>
              <a:latin typeface="微软简楷体"/>
              <a:ea typeface="微软简楷体"/>
              <a:cs typeface="微软简楷体"/>
            </a:endParaRPr>
          </a:p>
        </p:txBody>
      </p:sp>
      <p:sp>
        <p:nvSpPr>
          <p:cNvPr id="44080" name="Rectangle 47"/>
          <p:cNvSpPr>
            <a:spLocks noChangeArrowheads="1"/>
          </p:cNvSpPr>
          <p:nvPr/>
        </p:nvSpPr>
        <p:spPr bwMode="auto">
          <a:xfrm>
            <a:off x="1981201" y="4459288"/>
            <a:ext cx="292100"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c5</a:t>
            </a:r>
          </a:p>
        </p:txBody>
      </p:sp>
      <p:sp>
        <p:nvSpPr>
          <p:cNvPr id="44081" name="Rectangle 48"/>
          <p:cNvSpPr>
            <a:spLocks noChangeArrowheads="1"/>
          </p:cNvSpPr>
          <p:nvPr/>
        </p:nvSpPr>
        <p:spPr bwMode="auto">
          <a:xfrm>
            <a:off x="1691218" y="5691188"/>
            <a:ext cx="289983" cy="233362"/>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2" name="Rectangle 49"/>
          <p:cNvSpPr>
            <a:spLocks noChangeArrowheads="1"/>
          </p:cNvSpPr>
          <p:nvPr/>
        </p:nvSpPr>
        <p:spPr bwMode="auto">
          <a:xfrm>
            <a:off x="1691218" y="5441950"/>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3" name="Rectangle 50"/>
          <p:cNvSpPr>
            <a:spLocks noChangeArrowheads="1"/>
          </p:cNvSpPr>
          <p:nvPr/>
        </p:nvSpPr>
        <p:spPr bwMode="auto">
          <a:xfrm>
            <a:off x="1691218" y="5192714"/>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4" name="Rectangle 51"/>
          <p:cNvSpPr>
            <a:spLocks noChangeArrowheads="1"/>
          </p:cNvSpPr>
          <p:nvPr/>
        </p:nvSpPr>
        <p:spPr bwMode="auto">
          <a:xfrm>
            <a:off x="1691218" y="4943475"/>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5" name="Rectangle 52"/>
          <p:cNvSpPr>
            <a:spLocks noChangeArrowheads="1"/>
          </p:cNvSpPr>
          <p:nvPr/>
        </p:nvSpPr>
        <p:spPr bwMode="auto">
          <a:xfrm>
            <a:off x="1691218" y="4694239"/>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6" name="Rectangle 53"/>
          <p:cNvSpPr>
            <a:spLocks noChangeArrowheads="1"/>
          </p:cNvSpPr>
          <p:nvPr/>
        </p:nvSpPr>
        <p:spPr bwMode="auto">
          <a:xfrm>
            <a:off x="1691218" y="4459288"/>
            <a:ext cx="289983"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c4</a:t>
            </a:r>
          </a:p>
        </p:txBody>
      </p:sp>
      <p:sp>
        <p:nvSpPr>
          <p:cNvPr id="44087" name="Rectangle 54"/>
          <p:cNvSpPr>
            <a:spLocks noChangeArrowheads="1"/>
          </p:cNvSpPr>
          <p:nvPr/>
        </p:nvSpPr>
        <p:spPr bwMode="auto">
          <a:xfrm>
            <a:off x="1403350" y="5691188"/>
            <a:ext cx="287867" cy="233362"/>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8" name="Rectangle 55"/>
          <p:cNvSpPr>
            <a:spLocks noChangeArrowheads="1"/>
          </p:cNvSpPr>
          <p:nvPr/>
        </p:nvSpPr>
        <p:spPr bwMode="auto">
          <a:xfrm>
            <a:off x="1403350" y="5441950"/>
            <a:ext cx="287867"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89" name="Rectangle 56"/>
          <p:cNvSpPr>
            <a:spLocks noChangeArrowheads="1"/>
          </p:cNvSpPr>
          <p:nvPr/>
        </p:nvSpPr>
        <p:spPr bwMode="auto">
          <a:xfrm>
            <a:off x="1403350" y="5192714"/>
            <a:ext cx="287867"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0" name="Rectangle 57"/>
          <p:cNvSpPr>
            <a:spLocks noChangeArrowheads="1"/>
          </p:cNvSpPr>
          <p:nvPr/>
        </p:nvSpPr>
        <p:spPr bwMode="auto">
          <a:xfrm>
            <a:off x="1403350" y="4943475"/>
            <a:ext cx="287867"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1" name="Rectangle 58"/>
          <p:cNvSpPr>
            <a:spLocks noChangeArrowheads="1"/>
          </p:cNvSpPr>
          <p:nvPr/>
        </p:nvSpPr>
        <p:spPr bwMode="auto">
          <a:xfrm>
            <a:off x="1403350" y="4694239"/>
            <a:ext cx="287867"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2" name="Rectangle 59"/>
          <p:cNvSpPr>
            <a:spLocks noChangeArrowheads="1"/>
          </p:cNvSpPr>
          <p:nvPr/>
        </p:nvSpPr>
        <p:spPr bwMode="auto">
          <a:xfrm>
            <a:off x="1403350" y="4459288"/>
            <a:ext cx="287867"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c3</a:t>
            </a:r>
          </a:p>
        </p:txBody>
      </p:sp>
      <p:sp>
        <p:nvSpPr>
          <p:cNvPr id="44093" name="Rectangle 60"/>
          <p:cNvSpPr>
            <a:spLocks noChangeArrowheads="1"/>
          </p:cNvSpPr>
          <p:nvPr/>
        </p:nvSpPr>
        <p:spPr bwMode="auto">
          <a:xfrm>
            <a:off x="1111251" y="5691188"/>
            <a:ext cx="292100" cy="233362"/>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4" name="Rectangle 61"/>
          <p:cNvSpPr>
            <a:spLocks noChangeArrowheads="1"/>
          </p:cNvSpPr>
          <p:nvPr/>
        </p:nvSpPr>
        <p:spPr bwMode="auto">
          <a:xfrm>
            <a:off x="1111251" y="5441950"/>
            <a:ext cx="292100"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5" name="Rectangle 62"/>
          <p:cNvSpPr>
            <a:spLocks noChangeArrowheads="1"/>
          </p:cNvSpPr>
          <p:nvPr/>
        </p:nvSpPr>
        <p:spPr bwMode="auto">
          <a:xfrm>
            <a:off x="1111251" y="5192714"/>
            <a:ext cx="292100"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6" name="Rectangle 63"/>
          <p:cNvSpPr>
            <a:spLocks noChangeArrowheads="1"/>
          </p:cNvSpPr>
          <p:nvPr/>
        </p:nvSpPr>
        <p:spPr bwMode="auto">
          <a:xfrm>
            <a:off x="1111251" y="4943475"/>
            <a:ext cx="292100"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7" name="Rectangle 64"/>
          <p:cNvSpPr>
            <a:spLocks noChangeArrowheads="1"/>
          </p:cNvSpPr>
          <p:nvPr/>
        </p:nvSpPr>
        <p:spPr bwMode="auto">
          <a:xfrm>
            <a:off x="1111251" y="4694239"/>
            <a:ext cx="292100"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098" name="Rectangle 65"/>
          <p:cNvSpPr>
            <a:spLocks noChangeArrowheads="1"/>
          </p:cNvSpPr>
          <p:nvPr/>
        </p:nvSpPr>
        <p:spPr bwMode="auto">
          <a:xfrm>
            <a:off x="1111251" y="4459288"/>
            <a:ext cx="292100"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c2</a:t>
            </a:r>
          </a:p>
        </p:txBody>
      </p:sp>
      <p:sp>
        <p:nvSpPr>
          <p:cNvPr id="44099" name="Rectangle 66"/>
          <p:cNvSpPr>
            <a:spLocks noChangeArrowheads="1"/>
          </p:cNvSpPr>
          <p:nvPr/>
        </p:nvSpPr>
        <p:spPr bwMode="auto">
          <a:xfrm>
            <a:off x="823384" y="5691188"/>
            <a:ext cx="287867" cy="233362"/>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0" name="Rectangle 67"/>
          <p:cNvSpPr>
            <a:spLocks noChangeArrowheads="1"/>
          </p:cNvSpPr>
          <p:nvPr/>
        </p:nvSpPr>
        <p:spPr bwMode="auto">
          <a:xfrm>
            <a:off x="823384" y="5441950"/>
            <a:ext cx="287867"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1" name="Rectangle 68"/>
          <p:cNvSpPr>
            <a:spLocks noChangeArrowheads="1"/>
          </p:cNvSpPr>
          <p:nvPr/>
        </p:nvSpPr>
        <p:spPr bwMode="auto">
          <a:xfrm>
            <a:off x="823384" y="5192714"/>
            <a:ext cx="287867"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2" name="Rectangle 69"/>
          <p:cNvSpPr>
            <a:spLocks noChangeArrowheads="1"/>
          </p:cNvSpPr>
          <p:nvPr/>
        </p:nvSpPr>
        <p:spPr bwMode="auto">
          <a:xfrm>
            <a:off x="823384" y="4943475"/>
            <a:ext cx="287867"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3" name="Rectangle 70"/>
          <p:cNvSpPr>
            <a:spLocks noChangeArrowheads="1"/>
          </p:cNvSpPr>
          <p:nvPr/>
        </p:nvSpPr>
        <p:spPr bwMode="auto">
          <a:xfrm>
            <a:off x="823384" y="4694239"/>
            <a:ext cx="287867"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4" name="Rectangle 71"/>
          <p:cNvSpPr>
            <a:spLocks noChangeArrowheads="1"/>
          </p:cNvSpPr>
          <p:nvPr/>
        </p:nvSpPr>
        <p:spPr bwMode="auto">
          <a:xfrm>
            <a:off x="823384" y="4459288"/>
            <a:ext cx="287867"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c1</a:t>
            </a:r>
          </a:p>
        </p:txBody>
      </p:sp>
      <p:sp>
        <p:nvSpPr>
          <p:cNvPr id="44105" name="Rectangle 72"/>
          <p:cNvSpPr>
            <a:spLocks noChangeArrowheads="1"/>
          </p:cNvSpPr>
          <p:nvPr/>
        </p:nvSpPr>
        <p:spPr bwMode="auto">
          <a:xfrm>
            <a:off x="3431118" y="5441950"/>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6" name="Rectangle 73"/>
          <p:cNvSpPr>
            <a:spLocks noChangeArrowheads="1"/>
          </p:cNvSpPr>
          <p:nvPr/>
        </p:nvSpPr>
        <p:spPr bwMode="auto">
          <a:xfrm>
            <a:off x="3141133" y="5441950"/>
            <a:ext cx="289984"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7" name="Rectangle 74"/>
          <p:cNvSpPr>
            <a:spLocks noChangeArrowheads="1"/>
          </p:cNvSpPr>
          <p:nvPr/>
        </p:nvSpPr>
        <p:spPr bwMode="auto">
          <a:xfrm>
            <a:off x="2851151" y="5441950"/>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8" name="Rectangle 75"/>
          <p:cNvSpPr>
            <a:spLocks noChangeArrowheads="1"/>
          </p:cNvSpPr>
          <p:nvPr/>
        </p:nvSpPr>
        <p:spPr bwMode="auto">
          <a:xfrm>
            <a:off x="3431118" y="5192714"/>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09" name="Rectangle 76"/>
          <p:cNvSpPr>
            <a:spLocks noChangeArrowheads="1"/>
          </p:cNvSpPr>
          <p:nvPr/>
        </p:nvSpPr>
        <p:spPr bwMode="auto">
          <a:xfrm>
            <a:off x="3141133" y="5192714"/>
            <a:ext cx="289984"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0" name="Rectangle 77"/>
          <p:cNvSpPr>
            <a:spLocks noChangeArrowheads="1"/>
          </p:cNvSpPr>
          <p:nvPr/>
        </p:nvSpPr>
        <p:spPr bwMode="auto">
          <a:xfrm>
            <a:off x="2851151" y="5192714"/>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1" name="Rectangle 78"/>
          <p:cNvSpPr>
            <a:spLocks noChangeArrowheads="1"/>
          </p:cNvSpPr>
          <p:nvPr/>
        </p:nvSpPr>
        <p:spPr bwMode="auto">
          <a:xfrm>
            <a:off x="3431118" y="4943475"/>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2" name="Rectangle 79"/>
          <p:cNvSpPr>
            <a:spLocks noChangeArrowheads="1"/>
          </p:cNvSpPr>
          <p:nvPr/>
        </p:nvSpPr>
        <p:spPr bwMode="auto">
          <a:xfrm>
            <a:off x="3141133" y="4943475"/>
            <a:ext cx="289984" cy="249238"/>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3" name="Rectangle 80"/>
          <p:cNvSpPr>
            <a:spLocks noChangeArrowheads="1"/>
          </p:cNvSpPr>
          <p:nvPr/>
        </p:nvSpPr>
        <p:spPr bwMode="auto">
          <a:xfrm>
            <a:off x="2851151" y="4943475"/>
            <a:ext cx="289983" cy="249238"/>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4" name="Rectangle 81"/>
          <p:cNvSpPr>
            <a:spLocks noChangeArrowheads="1"/>
          </p:cNvSpPr>
          <p:nvPr/>
        </p:nvSpPr>
        <p:spPr bwMode="auto">
          <a:xfrm>
            <a:off x="3431118" y="4694239"/>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5" name="Rectangle 82"/>
          <p:cNvSpPr>
            <a:spLocks noChangeArrowheads="1"/>
          </p:cNvSpPr>
          <p:nvPr/>
        </p:nvSpPr>
        <p:spPr bwMode="auto">
          <a:xfrm>
            <a:off x="3141133" y="4694239"/>
            <a:ext cx="289984" cy="249237"/>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6" name="Rectangle 83"/>
          <p:cNvSpPr>
            <a:spLocks noChangeArrowheads="1"/>
          </p:cNvSpPr>
          <p:nvPr/>
        </p:nvSpPr>
        <p:spPr bwMode="auto">
          <a:xfrm>
            <a:off x="2851151" y="4694239"/>
            <a:ext cx="289983" cy="249237"/>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7" name="Rectangle 84"/>
          <p:cNvSpPr>
            <a:spLocks noChangeArrowheads="1"/>
          </p:cNvSpPr>
          <p:nvPr/>
        </p:nvSpPr>
        <p:spPr bwMode="auto">
          <a:xfrm>
            <a:off x="3431118" y="5691188"/>
            <a:ext cx="289983" cy="233362"/>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8" name="Rectangle 85"/>
          <p:cNvSpPr>
            <a:spLocks noChangeArrowheads="1"/>
          </p:cNvSpPr>
          <p:nvPr/>
        </p:nvSpPr>
        <p:spPr bwMode="auto">
          <a:xfrm>
            <a:off x="3141133" y="5691188"/>
            <a:ext cx="289984" cy="233362"/>
          </a:xfrm>
          <a:prstGeom prst="rect">
            <a:avLst/>
          </a:prstGeom>
          <a:solidFill>
            <a:srgbClr val="EBF1F5"/>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19" name="Rectangle 86"/>
          <p:cNvSpPr>
            <a:spLocks noChangeArrowheads="1"/>
          </p:cNvSpPr>
          <p:nvPr/>
        </p:nvSpPr>
        <p:spPr bwMode="auto">
          <a:xfrm>
            <a:off x="2851151" y="5691188"/>
            <a:ext cx="289983" cy="233362"/>
          </a:xfrm>
          <a:prstGeom prst="rect">
            <a:avLst/>
          </a:prstGeom>
          <a:solidFill>
            <a:srgbClr val="CCECFF"/>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120" name="Rectangle 87"/>
          <p:cNvSpPr>
            <a:spLocks noChangeArrowheads="1"/>
          </p:cNvSpPr>
          <p:nvPr/>
        </p:nvSpPr>
        <p:spPr bwMode="auto">
          <a:xfrm>
            <a:off x="3431118" y="4459288"/>
            <a:ext cx="289983"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ko-KR" altLang="en-US" sz="600" b="1">
                <a:solidFill>
                  <a:schemeClr val="bg1"/>
                </a:solidFill>
                <a:latin typeface="Arial" pitchFamily="34" charset="0"/>
                <a:ea typeface="Gulim" pitchFamily="34" charset="-127"/>
              </a:rPr>
              <a:t>…</a:t>
            </a:r>
            <a:endParaRPr lang="ko-KR" altLang="en-US" sz="600" b="1">
              <a:solidFill>
                <a:schemeClr val="bg1"/>
              </a:solidFill>
              <a:latin typeface="微软简楷体"/>
              <a:ea typeface="Gulim" pitchFamily="34" charset="-127"/>
            </a:endParaRPr>
          </a:p>
        </p:txBody>
      </p:sp>
      <p:sp>
        <p:nvSpPr>
          <p:cNvPr id="44121" name="Rectangle 88"/>
          <p:cNvSpPr>
            <a:spLocks noChangeArrowheads="1"/>
          </p:cNvSpPr>
          <p:nvPr/>
        </p:nvSpPr>
        <p:spPr bwMode="auto">
          <a:xfrm>
            <a:off x="3141133" y="4459288"/>
            <a:ext cx="289984"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c9</a:t>
            </a:r>
          </a:p>
        </p:txBody>
      </p:sp>
      <p:sp>
        <p:nvSpPr>
          <p:cNvPr id="44122" name="Rectangle 89"/>
          <p:cNvSpPr>
            <a:spLocks noChangeArrowheads="1"/>
          </p:cNvSpPr>
          <p:nvPr/>
        </p:nvSpPr>
        <p:spPr bwMode="auto">
          <a:xfrm>
            <a:off x="2851151" y="4459288"/>
            <a:ext cx="289983"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c8</a:t>
            </a:r>
          </a:p>
        </p:txBody>
      </p:sp>
      <p:sp>
        <p:nvSpPr>
          <p:cNvPr id="44123" name="Rectangle 90"/>
          <p:cNvSpPr>
            <a:spLocks noChangeArrowheads="1"/>
          </p:cNvSpPr>
          <p:nvPr/>
        </p:nvSpPr>
        <p:spPr bwMode="auto">
          <a:xfrm>
            <a:off x="2563284" y="4459288"/>
            <a:ext cx="287867"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c7</a:t>
            </a:r>
          </a:p>
        </p:txBody>
      </p:sp>
      <p:sp>
        <p:nvSpPr>
          <p:cNvPr id="44124" name="Rectangle 91"/>
          <p:cNvSpPr>
            <a:spLocks noChangeArrowheads="1"/>
          </p:cNvSpPr>
          <p:nvPr/>
        </p:nvSpPr>
        <p:spPr bwMode="auto">
          <a:xfrm>
            <a:off x="2273300" y="4459288"/>
            <a:ext cx="289984" cy="234950"/>
          </a:xfrm>
          <a:prstGeom prst="rect">
            <a:avLst/>
          </a:prstGeom>
          <a:solidFill>
            <a:srgbClr val="99CCFF"/>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None/>
            </a:pPr>
            <a:r>
              <a:rPr lang="en-US" altLang="zh-CN" sz="600" b="1">
                <a:solidFill>
                  <a:schemeClr val="bg1"/>
                </a:solidFill>
                <a:latin typeface="微软简楷体"/>
                <a:ea typeface="Gulim" pitchFamily="34" charset="-127"/>
              </a:rPr>
              <a:t>c6</a:t>
            </a:r>
          </a:p>
        </p:txBody>
      </p:sp>
      <p:sp>
        <p:nvSpPr>
          <p:cNvPr id="44125" name="Line 92"/>
          <p:cNvSpPr>
            <a:spLocks noChangeShapeType="1"/>
          </p:cNvSpPr>
          <p:nvPr/>
        </p:nvSpPr>
        <p:spPr bwMode="auto">
          <a:xfrm>
            <a:off x="823385" y="4694238"/>
            <a:ext cx="2897716"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26" name="Line 93"/>
          <p:cNvSpPr>
            <a:spLocks noChangeShapeType="1"/>
          </p:cNvSpPr>
          <p:nvPr/>
        </p:nvSpPr>
        <p:spPr bwMode="auto">
          <a:xfrm>
            <a:off x="2563284"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27" name="Line 94"/>
          <p:cNvSpPr>
            <a:spLocks noChangeShapeType="1"/>
          </p:cNvSpPr>
          <p:nvPr/>
        </p:nvSpPr>
        <p:spPr bwMode="auto">
          <a:xfrm>
            <a:off x="2851151"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28" name="Line 95"/>
          <p:cNvSpPr>
            <a:spLocks noChangeShapeType="1"/>
          </p:cNvSpPr>
          <p:nvPr/>
        </p:nvSpPr>
        <p:spPr bwMode="auto">
          <a:xfrm>
            <a:off x="3141133"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29" name="Line 96"/>
          <p:cNvSpPr>
            <a:spLocks noChangeShapeType="1"/>
          </p:cNvSpPr>
          <p:nvPr/>
        </p:nvSpPr>
        <p:spPr bwMode="auto">
          <a:xfrm>
            <a:off x="3431117"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0" name="Line 97"/>
          <p:cNvSpPr>
            <a:spLocks noChangeShapeType="1"/>
          </p:cNvSpPr>
          <p:nvPr/>
        </p:nvSpPr>
        <p:spPr bwMode="auto">
          <a:xfrm>
            <a:off x="823385" y="4943475"/>
            <a:ext cx="2897716"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1" name="Line 98"/>
          <p:cNvSpPr>
            <a:spLocks noChangeShapeType="1"/>
          </p:cNvSpPr>
          <p:nvPr/>
        </p:nvSpPr>
        <p:spPr bwMode="auto">
          <a:xfrm>
            <a:off x="823385" y="5192713"/>
            <a:ext cx="2897716"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2" name="Line 99"/>
          <p:cNvSpPr>
            <a:spLocks noChangeShapeType="1"/>
          </p:cNvSpPr>
          <p:nvPr/>
        </p:nvSpPr>
        <p:spPr bwMode="auto">
          <a:xfrm>
            <a:off x="823385" y="5441950"/>
            <a:ext cx="2897716"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3" name="Line 100"/>
          <p:cNvSpPr>
            <a:spLocks noChangeShapeType="1"/>
          </p:cNvSpPr>
          <p:nvPr/>
        </p:nvSpPr>
        <p:spPr bwMode="auto">
          <a:xfrm>
            <a:off x="823385" y="5691188"/>
            <a:ext cx="2897716" cy="0"/>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4" name="Line 101"/>
          <p:cNvSpPr>
            <a:spLocks noChangeShapeType="1"/>
          </p:cNvSpPr>
          <p:nvPr/>
        </p:nvSpPr>
        <p:spPr bwMode="auto">
          <a:xfrm>
            <a:off x="1111251"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5" name="Line 102"/>
          <p:cNvSpPr>
            <a:spLocks noChangeShapeType="1"/>
          </p:cNvSpPr>
          <p:nvPr/>
        </p:nvSpPr>
        <p:spPr bwMode="auto">
          <a:xfrm>
            <a:off x="1403351"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6" name="Line 103"/>
          <p:cNvSpPr>
            <a:spLocks noChangeShapeType="1"/>
          </p:cNvSpPr>
          <p:nvPr/>
        </p:nvSpPr>
        <p:spPr bwMode="auto">
          <a:xfrm>
            <a:off x="1691217"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7" name="Line 104"/>
          <p:cNvSpPr>
            <a:spLocks noChangeShapeType="1"/>
          </p:cNvSpPr>
          <p:nvPr/>
        </p:nvSpPr>
        <p:spPr bwMode="auto">
          <a:xfrm>
            <a:off x="1981200"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8" name="Line 105"/>
          <p:cNvSpPr>
            <a:spLocks noChangeShapeType="1"/>
          </p:cNvSpPr>
          <p:nvPr/>
        </p:nvSpPr>
        <p:spPr bwMode="auto">
          <a:xfrm>
            <a:off x="2273300" y="4459288"/>
            <a:ext cx="0" cy="1465262"/>
          </a:xfrm>
          <a:prstGeom prst="line">
            <a:avLst/>
          </a:prstGeom>
          <a:noFill/>
          <a:ln w="6350">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39" name="Line 106"/>
          <p:cNvSpPr>
            <a:spLocks noChangeShapeType="1"/>
          </p:cNvSpPr>
          <p:nvPr/>
        </p:nvSpPr>
        <p:spPr bwMode="auto">
          <a:xfrm>
            <a:off x="823385" y="4459288"/>
            <a:ext cx="2897716" cy="0"/>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40" name="Line 107"/>
          <p:cNvSpPr>
            <a:spLocks noChangeShapeType="1"/>
          </p:cNvSpPr>
          <p:nvPr/>
        </p:nvSpPr>
        <p:spPr bwMode="auto">
          <a:xfrm>
            <a:off x="823384" y="4459288"/>
            <a:ext cx="0" cy="1465262"/>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41" name="Line 108"/>
          <p:cNvSpPr>
            <a:spLocks noChangeShapeType="1"/>
          </p:cNvSpPr>
          <p:nvPr/>
        </p:nvSpPr>
        <p:spPr bwMode="auto">
          <a:xfrm>
            <a:off x="3721100" y="4459288"/>
            <a:ext cx="0" cy="1465262"/>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42" name="Line 109"/>
          <p:cNvSpPr>
            <a:spLocks noChangeShapeType="1"/>
          </p:cNvSpPr>
          <p:nvPr/>
        </p:nvSpPr>
        <p:spPr bwMode="auto">
          <a:xfrm>
            <a:off x="823385" y="5924550"/>
            <a:ext cx="2897716" cy="0"/>
          </a:xfrm>
          <a:prstGeom prst="line">
            <a:avLst/>
          </a:prstGeom>
          <a:noFill/>
          <a:ln w="6350" cap="sq">
            <a:solidFill>
              <a:srgbClr val="C0C0C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4143" name="Line 110"/>
          <p:cNvSpPr>
            <a:spLocks noChangeShapeType="1"/>
          </p:cNvSpPr>
          <p:nvPr/>
        </p:nvSpPr>
        <p:spPr bwMode="auto">
          <a:xfrm>
            <a:off x="988484"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4" name="Line 111"/>
          <p:cNvSpPr>
            <a:spLocks noChangeShapeType="1"/>
          </p:cNvSpPr>
          <p:nvPr/>
        </p:nvSpPr>
        <p:spPr bwMode="auto">
          <a:xfrm>
            <a:off x="1255184"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5" name="Line 112"/>
          <p:cNvSpPr>
            <a:spLocks noChangeShapeType="1"/>
          </p:cNvSpPr>
          <p:nvPr/>
        </p:nvSpPr>
        <p:spPr bwMode="auto">
          <a:xfrm>
            <a:off x="1559984" y="4656139"/>
            <a:ext cx="0" cy="1379537"/>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6" name="Line 113"/>
          <p:cNvSpPr>
            <a:spLocks noChangeShapeType="1"/>
          </p:cNvSpPr>
          <p:nvPr/>
        </p:nvSpPr>
        <p:spPr bwMode="auto">
          <a:xfrm>
            <a:off x="1849967"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7" name="Line 114"/>
          <p:cNvSpPr>
            <a:spLocks noChangeShapeType="1"/>
          </p:cNvSpPr>
          <p:nvPr/>
        </p:nvSpPr>
        <p:spPr bwMode="auto">
          <a:xfrm>
            <a:off x="2976033"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8" name="Line 115"/>
          <p:cNvSpPr>
            <a:spLocks noChangeShapeType="1"/>
          </p:cNvSpPr>
          <p:nvPr/>
        </p:nvSpPr>
        <p:spPr bwMode="auto">
          <a:xfrm>
            <a:off x="3268133" y="4656139"/>
            <a:ext cx="0" cy="1379537"/>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49" name="Line 116"/>
          <p:cNvSpPr>
            <a:spLocks noChangeShapeType="1"/>
          </p:cNvSpPr>
          <p:nvPr/>
        </p:nvSpPr>
        <p:spPr bwMode="auto">
          <a:xfrm>
            <a:off x="3558117"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50" name="Text Box 117"/>
          <p:cNvSpPr txBox="1">
            <a:spLocks noChangeArrowheads="1"/>
          </p:cNvSpPr>
          <p:nvPr/>
        </p:nvSpPr>
        <p:spPr bwMode="auto">
          <a:xfrm>
            <a:off x="603797" y="4746625"/>
            <a:ext cx="2936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900" b="1">
                <a:latin typeface="Arial" pitchFamily="34" charset="0"/>
                <a:ea typeface="Gulim" pitchFamily="34" charset="-127"/>
              </a:rPr>
              <a:t>r1</a:t>
            </a:r>
          </a:p>
        </p:txBody>
      </p:sp>
      <p:sp>
        <p:nvSpPr>
          <p:cNvPr id="44151" name="Text Box 118"/>
          <p:cNvSpPr txBox="1">
            <a:spLocks noChangeArrowheads="1"/>
          </p:cNvSpPr>
          <p:nvPr/>
        </p:nvSpPr>
        <p:spPr bwMode="auto">
          <a:xfrm>
            <a:off x="603797" y="5013325"/>
            <a:ext cx="2936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900" b="1">
                <a:latin typeface="Arial" pitchFamily="34" charset="0"/>
                <a:ea typeface="Gulim" pitchFamily="34" charset="-127"/>
              </a:rPr>
              <a:t>r2</a:t>
            </a:r>
          </a:p>
        </p:txBody>
      </p:sp>
      <p:sp>
        <p:nvSpPr>
          <p:cNvPr id="44152" name="Text Box 119"/>
          <p:cNvSpPr txBox="1">
            <a:spLocks noChangeArrowheads="1"/>
          </p:cNvSpPr>
          <p:nvPr/>
        </p:nvSpPr>
        <p:spPr bwMode="auto">
          <a:xfrm>
            <a:off x="603797" y="5270500"/>
            <a:ext cx="2936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900" b="1">
                <a:latin typeface="Arial" pitchFamily="34" charset="0"/>
                <a:ea typeface="Gulim" pitchFamily="34" charset="-127"/>
              </a:rPr>
              <a:t>r3</a:t>
            </a:r>
          </a:p>
        </p:txBody>
      </p:sp>
      <p:sp>
        <p:nvSpPr>
          <p:cNvPr id="44153" name="Text Box 120"/>
          <p:cNvSpPr txBox="1">
            <a:spLocks noChangeArrowheads="1"/>
          </p:cNvSpPr>
          <p:nvPr/>
        </p:nvSpPr>
        <p:spPr bwMode="auto">
          <a:xfrm>
            <a:off x="603797" y="5519738"/>
            <a:ext cx="2936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900" b="1">
                <a:latin typeface="Arial" pitchFamily="34" charset="0"/>
                <a:ea typeface="Gulim" pitchFamily="34" charset="-127"/>
              </a:rPr>
              <a:t>r4</a:t>
            </a:r>
          </a:p>
        </p:txBody>
      </p:sp>
      <p:sp>
        <p:nvSpPr>
          <p:cNvPr id="44154" name="Text Box 121"/>
          <p:cNvSpPr txBox="1">
            <a:spLocks noChangeArrowheads="1"/>
          </p:cNvSpPr>
          <p:nvPr/>
        </p:nvSpPr>
        <p:spPr bwMode="auto">
          <a:xfrm>
            <a:off x="603797" y="5727700"/>
            <a:ext cx="29367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algn="r" eaLnBrk="1" hangingPunct="1">
              <a:spcBef>
                <a:spcPct val="0"/>
              </a:spcBef>
              <a:buClrTx/>
              <a:buSzTx/>
              <a:buFontTx/>
              <a:buNone/>
            </a:pPr>
            <a:r>
              <a:rPr lang="en-US" altLang="zh-CN" sz="900" b="1">
                <a:latin typeface="Arial" pitchFamily="34" charset="0"/>
                <a:ea typeface="Gulim" pitchFamily="34" charset="-127"/>
              </a:rPr>
              <a:t>r5</a:t>
            </a:r>
          </a:p>
        </p:txBody>
      </p:sp>
      <p:sp>
        <p:nvSpPr>
          <p:cNvPr id="48250" name="Rectangle 122"/>
          <p:cNvSpPr>
            <a:spLocks noChangeArrowheads="1"/>
          </p:cNvSpPr>
          <p:nvPr/>
        </p:nvSpPr>
        <p:spPr bwMode="auto">
          <a:xfrm>
            <a:off x="4138084" y="4175126"/>
            <a:ext cx="7465483" cy="173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数据按列存储 </a:t>
            </a:r>
            <a:r>
              <a:rPr lang="en-US" altLang="zh-CN" sz="1800" b="1">
                <a:latin typeface="新宋体" pitchFamily="49" charset="-122"/>
                <a:ea typeface="新宋体" pitchFamily="49" charset="-122"/>
              </a:rPr>
              <a:t>– </a:t>
            </a:r>
            <a:r>
              <a:rPr lang="zh-CN" altLang="en-US" sz="1800" b="1">
                <a:latin typeface="新宋体" pitchFamily="49" charset="-122"/>
                <a:ea typeface="新宋体" pitchFamily="49" charset="-122"/>
              </a:rPr>
              <a:t>每一列单独存放</a:t>
            </a:r>
            <a:endParaRPr lang="en-US" altLang="zh-CN" sz="1800" b="1">
              <a:latin typeface="新宋体" pitchFamily="49" charset="-122"/>
              <a:ea typeface="新宋体" pitchFamily="49" charset="-122"/>
            </a:endParaRP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数据即是索引</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只访问查询涉及的列 </a:t>
            </a:r>
            <a:r>
              <a:rPr lang="en-US" altLang="zh-CN" sz="1800" b="1">
                <a:latin typeface="新宋体" pitchFamily="49" charset="-122"/>
                <a:ea typeface="新宋体" pitchFamily="49" charset="-122"/>
              </a:rPr>
              <a:t>– </a:t>
            </a:r>
            <a:r>
              <a:rPr lang="zh-CN" altLang="en-US" sz="1800" b="1">
                <a:latin typeface="新宋体" pitchFamily="49" charset="-122"/>
                <a:ea typeface="新宋体" pitchFamily="49" charset="-122"/>
              </a:rPr>
              <a:t>大量降低系统</a:t>
            </a:r>
            <a:r>
              <a:rPr lang="en-US" altLang="zh-CN" sz="1800" b="1">
                <a:latin typeface="新宋体" pitchFamily="49" charset="-122"/>
                <a:ea typeface="新宋体" pitchFamily="49" charset="-122"/>
              </a:rPr>
              <a:t>IO</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每一列由一个线索来处理 </a:t>
            </a:r>
            <a:r>
              <a:rPr lang="en-US" altLang="zh-CN" sz="1800" b="1">
                <a:latin typeface="新宋体" pitchFamily="49" charset="-122"/>
                <a:ea typeface="新宋体" pitchFamily="49" charset="-122"/>
              </a:rPr>
              <a:t>– </a:t>
            </a:r>
            <a:r>
              <a:rPr lang="zh-CN" altLang="en-US" sz="1800" b="1">
                <a:latin typeface="新宋体" pitchFamily="49" charset="-122"/>
                <a:ea typeface="新宋体" pitchFamily="49" charset="-122"/>
              </a:rPr>
              <a:t>查询的并发处理</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数据类型一致，数据特征相似 </a:t>
            </a:r>
            <a:r>
              <a:rPr lang="en-US" altLang="zh-CN" sz="1800" b="1">
                <a:latin typeface="新宋体" pitchFamily="49" charset="-122"/>
                <a:ea typeface="新宋体" pitchFamily="49" charset="-122"/>
              </a:rPr>
              <a:t>– </a:t>
            </a:r>
            <a:r>
              <a:rPr lang="zh-CN" altLang="en-US" sz="1800" b="1">
                <a:latin typeface="新宋体" pitchFamily="49" charset="-122"/>
                <a:ea typeface="新宋体" pitchFamily="49" charset="-122"/>
              </a:rPr>
              <a:t>方便压缩</a:t>
            </a:r>
          </a:p>
        </p:txBody>
      </p:sp>
      <p:sp>
        <p:nvSpPr>
          <p:cNvPr id="48251" name="Rectangle 123"/>
          <p:cNvSpPr>
            <a:spLocks noChangeArrowheads="1"/>
          </p:cNvSpPr>
          <p:nvPr/>
        </p:nvSpPr>
        <p:spPr bwMode="auto">
          <a:xfrm>
            <a:off x="4138085" y="1728788"/>
            <a:ext cx="7215716" cy="1408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eaLnBrk="0" hangingPunct="0">
              <a:spcBef>
                <a:spcPts val="600"/>
              </a:spcBef>
              <a:buClr>
                <a:schemeClr val="accent1"/>
              </a:buClr>
              <a:buSzPct val="80000"/>
              <a:buFont typeface="Wingdings 2" pitchFamily="18" charset="2"/>
              <a:buChar char=""/>
              <a:defRPr sz="2800">
                <a:solidFill>
                  <a:schemeClr val="tx1"/>
                </a:solidFill>
                <a:latin typeface="Gill Sans MT" pitchFamily="34" charset="0"/>
                <a:ea typeface="华文中宋" pitchFamily="2" charset="-122"/>
              </a:defRPr>
            </a:lvl1pPr>
            <a:lvl2pPr marL="742950" indent="-285750" eaLnBrk="0" hangingPunct="0">
              <a:spcBef>
                <a:spcPts val="550"/>
              </a:spcBef>
              <a:buClr>
                <a:schemeClr val="accent1"/>
              </a:buClr>
              <a:buFont typeface="Verdana" pitchFamily="34" charset="0"/>
              <a:buChar char="◦"/>
              <a:defRPr sz="2400">
                <a:solidFill>
                  <a:schemeClr val="tx1"/>
                </a:solidFill>
                <a:latin typeface="Gill Sans MT" pitchFamily="34" charset="0"/>
                <a:ea typeface="华文中宋" pitchFamily="2" charset="-122"/>
              </a:defRPr>
            </a:lvl2pPr>
            <a:lvl3pPr marL="1143000" indent="-228600" eaLnBrk="0" hangingPunct="0">
              <a:spcBef>
                <a:spcPct val="20000"/>
              </a:spcBef>
              <a:buClr>
                <a:schemeClr val="accent2"/>
              </a:buClr>
              <a:buFont typeface="Wingdings 2" pitchFamily="18" charset="2"/>
              <a:buChar char=""/>
              <a:defRPr sz="2000">
                <a:solidFill>
                  <a:schemeClr val="tx1"/>
                </a:solidFill>
                <a:latin typeface="Gill Sans MT" pitchFamily="34" charset="0"/>
                <a:ea typeface="华文中宋" pitchFamily="2" charset="-122"/>
              </a:defRPr>
            </a:lvl3pPr>
            <a:lvl4pPr marL="1600200" indent="-228600" eaLnBrk="0" hangingPunct="0">
              <a:spcBef>
                <a:spcPct val="20000"/>
              </a:spcBef>
              <a:buClr>
                <a:srgbClr val="9BBB59"/>
              </a:buClr>
              <a:buFont typeface="Wingdings 2" pitchFamily="18" charset="2"/>
              <a:buChar char=""/>
              <a:defRPr sz="2000">
                <a:solidFill>
                  <a:schemeClr val="tx1"/>
                </a:solidFill>
                <a:latin typeface="Gill Sans MT" pitchFamily="34" charset="0"/>
                <a:ea typeface="华文中宋" pitchFamily="2" charset="-122"/>
              </a:defRPr>
            </a:lvl4pPr>
            <a:lvl5pPr marL="2057400" indent="-228600" eaLnBrk="0" hangingPunct="0">
              <a:spcBef>
                <a:spcPct val="20000"/>
              </a:spcBef>
              <a:buClr>
                <a:srgbClr val="8064A2"/>
              </a:buClr>
              <a:buFont typeface="Wingdings 2" pitchFamily="18" charset="2"/>
              <a:buChar char=""/>
              <a:defRPr sz="1600">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buChar char=""/>
              <a:defRPr sz="1600">
                <a:solidFill>
                  <a:schemeClr val="tx1"/>
                </a:solidFill>
                <a:latin typeface="Gill Sans MT" pitchFamily="34" charset="0"/>
                <a:ea typeface="华文中宋" pitchFamily="2" charset="-122"/>
              </a:defRPr>
            </a:lvl9pPr>
          </a:lstStyle>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数据是按行存储的</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没有索引的查询使用大量</a:t>
            </a:r>
            <a:r>
              <a:rPr lang="en-US" altLang="zh-CN" sz="1800" b="1">
                <a:latin typeface="新宋体" pitchFamily="49" charset="-122"/>
                <a:ea typeface="新宋体" pitchFamily="49" charset="-122"/>
              </a:rPr>
              <a:t>I/O</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建立索引和物化视图需要花费大量时间和资源</a:t>
            </a:r>
          </a:p>
          <a:p>
            <a:pPr eaLnBrk="1" hangingPunct="1">
              <a:spcBef>
                <a:spcPct val="0"/>
              </a:spcBef>
              <a:spcAft>
                <a:spcPct val="25000"/>
              </a:spcAft>
              <a:buSzTx/>
              <a:buFont typeface="Wingdings" pitchFamily="2" charset="2"/>
              <a:buChar char="§"/>
            </a:pPr>
            <a:r>
              <a:rPr lang="zh-CN" altLang="en-US" sz="1800" b="1">
                <a:latin typeface="新宋体" pitchFamily="49" charset="-122"/>
                <a:ea typeface="新宋体" pitchFamily="49" charset="-122"/>
              </a:rPr>
              <a:t>面对查询的需求，数据库必须被大量膨胀才能满足性能要求</a:t>
            </a:r>
            <a:endParaRPr lang="zh-CN" altLang="en-US" sz="1800" b="1" i="1">
              <a:latin typeface="新宋体" pitchFamily="49" charset="-122"/>
              <a:ea typeface="新宋体" pitchFamily="49" charset="-122"/>
            </a:endParaRPr>
          </a:p>
        </p:txBody>
      </p:sp>
      <p:sp>
        <p:nvSpPr>
          <p:cNvPr id="48252" name="Rectangle 124"/>
          <p:cNvSpPr>
            <a:spLocks noChangeArrowheads="1"/>
          </p:cNvSpPr>
          <p:nvPr/>
        </p:nvSpPr>
        <p:spPr bwMode="auto">
          <a:xfrm>
            <a:off x="2059518" y="2514601"/>
            <a:ext cx="292100"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chemeClr val="hlink"/>
              </a:solidFill>
              <a:latin typeface="微软简楷体"/>
              <a:ea typeface="Gulim" pitchFamily="34" charset="-127"/>
            </a:endParaRPr>
          </a:p>
        </p:txBody>
      </p:sp>
      <p:sp>
        <p:nvSpPr>
          <p:cNvPr id="48253" name="Rectangle 125"/>
          <p:cNvSpPr>
            <a:spLocks noChangeArrowheads="1"/>
          </p:cNvSpPr>
          <p:nvPr/>
        </p:nvSpPr>
        <p:spPr bwMode="auto">
          <a:xfrm>
            <a:off x="1771651" y="25146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4" name="Rectangle 126"/>
          <p:cNvSpPr>
            <a:spLocks noChangeArrowheads="1"/>
          </p:cNvSpPr>
          <p:nvPr/>
        </p:nvSpPr>
        <p:spPr bwMode="auto">
          <a:xfrm>
            <a:off x="1481667" y="2514601"/>
            <a:ext cx="289984"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5" name="Rectangle 127"/>
          <p:cNvSpPr>
            <a:spLocks noChangeArrowheads="1"/>
          </p:cNvSpPr>
          <p:nvPr/>
        </p:nvSpPr>
        <p:spPr bwMode="auto">
          <a:xfrm>
            <a:off x="1191685" y="2514601"/>
            <a:ext cx="289983"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6" name="Rectangle 128"/>
          <p:cNvSpPr>
            <a:spLocks noChangeArrowheads="1"/>
          </p:cNvSpPr>
          <p:nvPr/>
        </p:nvSpPr>
        <p:spPr bwMode="auto">
          <a:xfrm>
            <a:off x="901700" y="2514601"/>
            <a:ext cx="289984"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7" name="Rectangle 129"/>
          <p:cNvSpPr>
            <a:spLocks noChangeArrowheads="1"/>
          </p:cNvSpPr>
          <p:nvPr/>
        </p:nvSpPr>
        <p:spPr bwMode="auto">
          <a:xfrm>
            <a:off x="3509433" y="25146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8" name="Rectangle 130"/>
          <p:cNvSpPr>
            <a:spLocks noChangeArrowheads="1"/>
          </p:cNvSpPr>
          <p:nvPr/>
        </p:nvSpPr>
        <p:spPr bwMode="auto">
          <a:xfrm>
            <a:off x="3217334" y="2514601"/>
            <a:ext cx="292100"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59" name="Rectangle 131"/>
          <p:cNvSpPr>
            <a:spLocks noChangeArrowheads="1"/>
          </p:cNvSpPr>
          <p:nvPr/>
        </p:nvSpPr>
        <p:spPr bwMode="auto">
          <a:xfrm>
            <a:off x="2929467" y="25146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0" name="Rectangle 132"/>
          <p:cNvSpPr>
            <a:spLocks noChangeArrowheads="1"/>
          </p:cNvSpPr>
          <p:nvPr/>
        </p:nvSpPr>
        <p:spPr bwMode="auto">
          <a:xfrm>
            <a:off x="2639485" y="2514601"/>
            <a:ext cx="289983"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1" name="Rectangle 133"/>
          <p:cNvSpPr>
            <a:spLocks noChangeArrowheads="1"/>
          </p:cNvSpPr>
          <p:nvPr/>
        </p:nvSpPr>
        <p:spPr bwMode="auto">
          <a:xfrm>
            <a:off x="2351617" y="2514601"/>
            <a:ext cx="287867"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2" name="Rectangle 134"/>
          <p:cNvSpPr>
            <a:spLocks noChangeArrowheads="1"/>
          </p:cNvSpPr>
          <p:nvPr/>
        </p:nvSpPr>
        <p:spPr bwMode="auto">
          <a:xfrm>
            <a:off x="2059518" y="2767014"/>
            <a:ext cx="292100"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chemeClr val="hlink"/>
              </a:solidFill>
              <a:latin typeface="微软简楷体"/>
              <a:ea typeface="Gulim" pitchFamily="34" charset="-127"/>
            </a:endParaRPr>
          </a:p>
        </p:txBody>
      </p:sp>
      <p:sp>
        <p:nvSpPr>
          <p:cNvPr id="48263" name="Rectangle 135"/>
          <p:cNvSpPr>
            <a:spLocks noChangeArrowheads="1"/>
          </p:cNvSpPr>
          <p:nvPr/>
        </p:nvSpPr>
        <p:spPr bwMode="auto">
          <a:xfrm>
            <a:off x="1771651" y="2767014"/>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4" name="Rectangle 136"/>
          <p:cNvSpPr>
            <a:spLocks noChangeArrowheads="1"/>
          </p:cNvSpPr>
          <p:nvPr/>
        </p:nvSpPr>
        <p:spPr bwMode="auto">
          <a:xfrm>
            <a:off x="1481667" y="2767014"/>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5" name="Rectangle 137"/>
          <p:cNvSpPr>
            <a:spLocks noChangeArrowheads="1"/>
          </p:cNvSpPr>
          <p:nvPr/>
        </p:nvSpPr>
        <p:spPr bwMode="auto">
          <a:xfrm>
            <a:off x="1191685" y="2767014"/>
            <a:ext cx="289983"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6" name="Rectangle 138"/>
          <p:cNvSpPr>
            <a:spLocks noChangeArrowheads="1"/>
          </p:cNvSpPr>
          <p:nvPr/>
        </p:nvSpPr>
        <p:spPr bwMode="auto">
          <a:xfrm>
            <a:off x="901700" y="2767014"/>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7" name="Rectangle 139"/>
          <p:cNvSpPr>
            <a:spLocks noChangeArrowheads="1"/>
          </p:cNvSpPr>
          <p:nvPr/>
        </p:nvSpPr>
        <p:spPr bwMode="auto">
          <a:xfrm>
            <a:off x="3509433" y="2767014"/>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8" name="Rectangle 140"/>
          <p:cNvSpPr>
            <a:spLocks noChangeArrowheads="1"/>
          </p:cNvSpPr>
          <p:nvPr/>
        </p:nvSpPr>
        <p:spPr bwMode="auto">
          <a:xfrm>
            <a:off x="3217334" y="2767014"/>
            <a:ext cx="292100"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69" name="Rectangle 141"/>
          <p:cNvSpPr>
            <a:spLocks noChangeArrowheads="1"/>
          </p:cNvSpPr>
          <p:nvPr/>
        </p:nvSpPr>
        <p:spPr bwMode="auto">
          <a:xfrm>
            <a:off x="2929467" y="2767014"/>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0" name="Rectangle 142"/>
          <p:cNvSpPr>
            <a:spLocks noChangeArrowheads="1"/>
          </p:cNvSpPr>
          <p:nvPr/>
        </p:nvSpPr>
        <p:spPr bwMode="auto">
          <a:xfrm>
            <a:off x="2639485" y="2767014"/>
            <a:ext cx="289983"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1" name="Rectangle 143"/>
          <p:cNvSpPr>
            <a:spLocks noChangeArrowheads="1"/>
          </p:cNvSpPr>
          <p:nvPr/>
        </p:nvSpPr>
        <p:spPr bwMode="auto">
          <a:xfrm>
            <a:off x="2351617" y="2767014"/>
            <a:ext cx="287867"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2" name="Rectangle 144"/>
          <p:cNvSpPr>
            <a:spLocks noChangeArrowheads="1"/>
          </p:cNvSpPr>
          <p:nvPr/>
        </p:nvSpPr>
        <p:spPr bwMode="auto">
          <a:xfrm>
            <a:off x="2059518" y="3009901"/>
            <a:ext cx="292100"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chemeClr val="hlink"/>
              </a:solidFill>
              <a:latin typeface="微软简楷体"/>
              <a:ea typeface="Gulim" pitchFamily="34" charset="-127"/>
            </a:endParaRPr>
          </a:p>
        </p:txBody>
      </p:sp>
      <p:sp>
        <p:nvSpPr>
          <p:cNvPr id="48273" name="Rectangle 145"/>
          <p:cNvSpPr>
            <a:spLocks noChangeArrowheads="1"/>
          </p:cNvSpPr>
          <p:nvPr/>
        </p:nvSpPr>
        <p:spPr bwMode="auto">
          <a:xfrm>
            <a:off x="1771651" y="30099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4" name="Rectangle 146"/>
          <p:cNvSpPr>
            <a:spLocks noChangeArrowheads="1"/>
          </p:cNvSpPr>
          <p:nvPr/>
        </p:nvSpPr>
        <p:spPr bwMode="auto">
          <a:xfrm>
            <a:off x="1481667" y="3009901"/>
            <a:ext cx="289984"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5" name="Rectangle 147"/>
          <p:cNvSpPr>
            <a:spLocks noChangeArrowheads="1"/>
          </p:cNvSpPr>
          <p:nvPr/>
        </p:nvSpPr>
        <p:spPr bwMode="auto">
          <a:xfrm>
            <a:off x="1191685" y="3009901"/>
            <a:ext cx="289983"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6" name="Rectangle 148"/>
          <p:cNvSpPr>
            <a:spLocks noChangeArrowheads="1"/>
          </p:cNvSpPr>
          <p:nvPr/>
        </p:nvSpPr>
        <p:spPr bwMode="auto">
          <a:xfrm>
            <a:off x="901700" y="3009901"/>
            <a:ext cx="289984"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7" name="Rectangle 149"/>
          <p:cNvSpPr>
            <a:spLocks noChangeArrowheads="1"/>
          </p:cNvSpPr>
          <p:nvPr/>
        </p:nvSpPr>
        <p:spPr bwMode="auto">
          <a:xfrm>
            <a:off x="3509433" y="30099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8" name="Rectangle 150"/>
          <p:cNvSpPr>
            <a:spLocks noChangeArrowheads="1"/>
          </p:cNvSpPr>
          <p:nvPr/>
        </p:nvSpPr>
        <p:spPr bwMode="auto">
          <a:xfrm>
            <a:off x="3217334" y="3009901"/>
            <a:ext cx="292100"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79" name="Rectangle 151"/>
          <p:cNvSpPr>
            <a:spLocks noChangeArrowheads="1"/>
          </p:cNvSpPr>
          <p:nvPr/>
        </p:nvSpPr>
        <p:spPr bwMode="auto">
          <a:xfrm>
            <a:off x="2929467" y="3009901"/>
            <a:ext cx="287867" cy="250825"/>
          </a:xfrm>
          <a:prstGeom prst="rect">
            <a:avLst/>
          </a:prstGeom>
          <a:solidFill>
            <a:srgbClr val="CACC7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0" name="Rectangle 152"/>
          <p:cNvSpPr>
            <a:spLocks noChangeArrowheads="1"/>
          </p:cNvSpPr>
          <p:nvPr/>
        </p:nvSpPr>
        <p:spPr bwMode="auto">
          <a:xfrm>
            <a:off x="2639485" y="3009901"/>
            <a:ext cx="289983"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1" name="Rectangle 153"/>
          <p:cNvSpPr>
            <a:spLocks noChangeArrowheads="1"/>
          </p:cNvSpPr>
          <p:nvPr/>
        </p:nvSpPr>
        <p:spPr bwMode="auto">
          <a:xfrm>
            <a:off x="2351617" y="3009901"/>
            <a:ext cx="287867"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2" name="Rectangle 154"/>
          <p:cNvSpPr>
            <a:spLocks noChangeArrowheads="1"/>
          </p:cNvSpPr>
          <p:nvPr/>
        </p:nvSpPr>
        <p:spPr bwMode="auto">
          <a:xfrm>
            <a:off x="2059518" y="3252789"/>
            <a:ext cx="292100"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chemeClr val="hlink"/>
              </a:solidFill>
              <a:latin typeface="微软简楷体"/>
              <a:ea typeface="Gulim" pitchFamily="34" charset="-127"/>
            </a:endParaRPr>
          </a:p>
        </p:txBody>
      </p:sp>
      <p:sp>
        <p:nvSpPr>
          <p:cNvPr id="48283" name="Rectangle 155"/>
          <p:cNvSpPr>
            <a:spLocks noChangeArrowheads="1"/>
          </p:cNvSpPr>
          <p:nvPr/>
        </p:nvSpPr>
        <p:spPr bwMode="auto">
          <a:xfrm>
            <a:off x="1771651" y="32527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4" name="Rectangle 156"/>
          <p:cNvSpPr>
            <a:spLocks noChangeArrowheads="1"/>
          </p:cNvSpPr>
          <p:nvPr/>
        </p:nvSpPr>
        <p:spPr bwMode="auto">
          <a:xfrm>
            <a:off x="1481667" y="3252789"/>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5" name="Rectangle 157"/>
          <p:cNvSpPr>
            <a:spLocks noChangeArrowheads="1"/>
          </p:cNvSpPr>
          <p:nvPr/>
        </p:nvSpPr>
        <p:spPr bwMode="auto">
          <a:xfrm>
            <a:off x="1191685" y="3252789"/>
            <a:ext cx="289983"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6" name="Rectangle 158"/>
          <p:cNvSpPr>
            <a:spLocks noChangeArrowheads="1"/>
          </p:cNvSpPr>
          <p:nvPr/>
        </p:nvSpPr>
        <p:spPr bwMode="auto">
          <a:xfrm>
            <a:off x="901700" y="3252789"/>
            <a:ext cx="289984"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7" name="Rectangle 159"/>
          <p:cNvSpPr>
            <a:spLocks noChangeArrowheads="1"/>
          </p:cNvSpPr>
          <p:nvPr/>
        </p:nvSpPr>
        <p:spPr bwMode="auto">
          <a:xfrm>
            <a:off x="3509433" y="32527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8" name="Rectangle 160"/>
          <p:cNvSpPr>
            <a:spLocks noChangeArrowheads="1"/>
          </p:cNvSpPr>
          <p:nvPr/>
        </p:nvSpPr>
        <p:spPr bwMode="auto">
          <a:xfrm>
            <a:off x="3217334" y="3252789"/>
            <a:ext cx="292100"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89" name="Rectangle 161"/>
          <p:cNvSpPr>
            <a:spLocks noChangeArrowheads="1"/>
          </p:cNvSpPr>
          <p:nvPr/>
        </p:nvSpPr>
        <p:spPr bwMode="auto">
          <a:xfrm>
            <a:off x="2929467" y="3252789"/>
            <a:ext cx="287867" cy="250825"/>
          </a:xfrm>
          <a:prstGeom prst="rect">
            <a:avLst/>
          </a:prstGeom>
          <a:solidFill>
            <a:srgbClr val="E4F2DA"/>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90" name="Rectangle 162"/>
          <p:cNvSpPr>
            <a:spLocks noChangeArrowheads="1"/>
          </p:cNvSpPr>
          <p:nvPr/>
        </p:nvSpPr>
        <p:spPr bwMode="auto">
          <a:xfrm>
            <a:off x="2639485" y="3252789"/>
            <a:ext cx="289983"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8291" name="Rectangle 163"/>
          <p:cNvSpPr>
            <a:spLocks noChangeArrowheads="1"/>
          </p:cNvSpPr>
          <p:nvPr/>
        </p:nvSpPr>
        <p:spPr bwMode="auto">
          <a:xfrm>
            <a:off x="2351617" y="3252789"/>
            <a:ext cx="287867" cy="250825"/>
          </a:xfrm>
          <a:prstGeom prst="rect">
            <a:avLst/>
          </a:prstGeom>
          <a:solidFill>
            <a:schemeClr val="hlink"/>
          </a:solidFill>
          <a:ln w="6350">
            <a:solidFill>
              <a:srgbClr val="C0C0C0"/>
            </a:solidFill>
            <a:miter lim="800000"/>
            <a:headEnd/>
            <a:tailEnd/>
          </a:ln>
        </p:spPr>
        <p:txBody>
          <a:bodyPr anchor="ct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ctr" eaLnBrk="1" hangingPunct="1">
              <a:lnSpc>
                <a:spcPct val="80000"/>
              </a:lnSpc>
              <a:spcBef>
                <a:spcPct val="20000"/>
              </a:spcBef>
              <a:buClr>
                <a:schemeClr val="tx1"/>
              </a:buClr>
              <a:buSzTx/>
              <a:buFontTx/>
              <a:buChar char="•"/>
            </a:pPr>
            <a:endParaRPr lang="ko-KR" altLang="en-US" sz="1200" b="1">
              <a:solidFill>
                <a:srgbClr val="1C1C1C"/>
              </a:solidFill>
              <a:latin typeface="微软简楷体"/>
              <a:ea typeface="Gulim" pitchFamily="34" charset="-127"/>
            </a:endParaRPr>
          </a:p>
        </p:txBody>
      </p:sp>
      <p:sp>
        <p:nvSpPr>
          <p:cNvPr id="44197" name="Line 164"/>
          <p:cNvSpPr>
            <a:spLocks noChangeShapeType="1"/>
          </p:cNvSpPr>
          <p:nvPr/>
        </p:nvSpPr>
        <p:spPr bwMode="auto">
          <a:xfrm>
            <a:off x="869951" y="2651125"/>
            <a:ext cx="2997200" cy="1588"/>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98" name="Line 165"/>
          <p:cNvSpPr>
            <a:spLocks noChangeShapeType="1"/>
          </p:cNvSpPr>
          <p:nvPr/>
        </p:nvSpPr>
        <p:spPr bwMode="auto">
          <a:xfrm>
            <a:off x="869951" y="2895600"/>
            <a:ext cx="2997200" cy="1588"/>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199" name="Line 166"/>
          <p:cNvSpPr>
            <a:spLocks noChangeShapeType="1"/>
          </p:cNvSpPr>
          <p:nvPr/>
        </p:nvSpPr>
        <p:spPr bwMode="auto">
          <a:xfrm>
            <a:off x="869951" y="3140075"/>
            <a:ext cx="2997200" cy="1588"/>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200" name="Line 167"/>
          <p:cNvSpPr>
            <a:spLocks noChangeShapeType="1"/>
          </p:cNvSpPr>
          <p:nvPr/>
        </p:nvSpPr>
        <p:spPr bwMode="auto">
          <a:xfrm>
            <a:off x="869951" y="3406775"/>
            <a:ext cx="2997200" cy="1588"/>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8296" name="Rectangle 168"/>
          <p:cNvSpPr>
            <a:spLocks noChangeArrowheads="1"/>
          </p:cNvSpPr>
          <p:nvPr/>
        </p:nvSpPr>
        <p:spPr bwMode="auto">
          <a:xfrm>
            <a:off x="1989667" y="5691188"/>
            <a:ext cx="289984" cy="233362"/>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297" name="Rectangle 169"/>
          <p:cNvSpPr>
            <a:spLocks noChangeArrowheads="1"/>
          </p:cNvSpPr>
          <p:nvPr/>
        </p:nvSpPr>
        <p:spPr bwMode="auto">
          <a:xfrm>
            <a:off x="1989667" y="5441950"/>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298" name="Rectangle 170"/>
          <p:cNvSpPr>
            <a:spLocks noChangeArrowheads="1"/>
          </p:cNvSpPr>
          <p:nvPr/>
        </p:nvSpPr>
        <p:spPr bwMode="auto">
          <a:xfrm>
            <a:off x="1989667" y="5192714"/>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299" name="Rectangle 171"/>
          <p:cNvSpPr>
            <a:spLocks noChangeArrowheads="1"/>
          </p:cNvSpPr>
          <p:nvPr/>
        </p:nvSpPr>
        <p:spPr bwMode="auto">
          <a:xfrm>
            <a:off x="1989667" y="4943475"/>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0" name="Rectangle 172"/>
          <p:cNvSpPr>
            <a:spLocks noChangeArrowheads="1"/>
          </p:cNvSpPr>
          <p:nvPr/>
        </p:nvSpPr>
        <p:spPr bwMode="auto">
          <a:xfrm>
            <a:off x="1989667" y="4694239"/>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1" name="Rectangle 173"/>
          <p:cNvSpPr>
            <a:spLocks noChangeArrowheads="1"/>
          </p:cNvSpPr>
          <p:nvPr/>
        </p:nvSpPr>
        <p:spPr bwMode="auto">
          <a:xfrm>
            <a:off x="2281767" y="5691188"/>
            <a:ext cx="289984" cy="233362"/>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2" name="Rectangle 174"/>
          <p:cNvSpPr>
            <a:spLocks noChangeArrowheads="1"/>
          </p:cNvSpPr>
          <p:nvPr/>
        </p:nvSpPr>
        <p:spPr bwMode="auto">
          <a:xfrm>
            <a:off x="2281767" y="5441950"/>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3" name="Rectangle 175"/>
          <p:cNvSpPr>
            <a:spLocks noChangeArrowheads="1"/>
          </p:cNvSpPr>
          <p:nvPr/>
        </p:nvSpPr>
        <p:spPr bwMode="auto">
          <a:xfrm>
            <a:off x="2281767" y="5192714"/>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4" name="Rectangle 176"/>
          <p:cNvSpPr>
            <a:spLocks noChangeArrowheads="1"/>
          </p:cNvSpPr>
          <p:nvPr/>
        </p:nvSpPr>
        <p:spPr bwMode="auto">
          <a:xfrm>
            <a:off x="2281767" y="4943475"/>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5" name="Rectangle 177"/>
          <p:cNvSpPr>
            <a:spLocks noChangeArrowheads="1"/>
          </p:cNvSpPr>
          <p:nvPr/>
        </p:nvSpPr>
        <p:spPr bwMode="auto">
          <a:xfrm>
            <a:off x="2281767" y="4694239"/>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6" name="Rectangle 178"/>
          <p:cNvSpPr>
            <a:spLocks noChangeArrowheads="1"/>
          </p:cNvSpPr>
          <p:nvPr/>
        </p:nvSpPr>
        <p:spPr bwMode="auto">
          <a:xfrm>
            <a:off x="2561167" y="5686426"/>
            <a:ext cx="289984" cy="233363"/>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7" name="Rectangle 179"/>
          <p:cNvSpPr>
            <a:spLocks noChangeArrowheads="1"/>
          </p:cNvSpPr>
          <p:nvPr/>
        </p:nvSpPr>
        <p:spPr bwMode="auto">
          <a:xfrm>
            <a:off x="2561167" y="5437189"/>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8" name="Rectangle 180"/>
          <p:cNvSpPr>
            <a:spLocks noChangeArrowheads="1"/>
          </p:cNvSpPr>
          <p:nvPr/>
        </p:nvSpPr>
        <p:spPr bwMode="auto">
          <a:xfrm>
            <a:off x="2561167" y="5187950"/>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09" name="Rectangle 181"/>
          <p:cNvSpPr>
            <a:spLocks noChangeArrowheads="1"/>
          </p:cNvSpPr>
          <p:nvPr/>
        </p:nvSpPr>
        <p:spPr bwMode="auto">
          <a:xfrm>
            <a:off x="2561167" y="4938714"/>
            <a:ext cx="289984" cy="249237"/>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8310" name="Rectangle 182"/>
          <p:cNvSpPr>
            <a:spLocks noChangeArrowheads="1"/>
          </p:cNvSpPr>
          <p:nvPr/>
        </p:nvSpPr>
        <p:spPr bwMode="auto">
          <a:xfrm>
            <a:off x="2561167" y="4689475"/>
            <a:ext cx="289984" cy="249238"/>
          </a:xfrm>
          <a:prstGeom prst="rect">
            <a:avLst/>
          </a:prstGeom>
          <a:solidFill>
            <a:schemeClr val="hlink"/>
          </a:solidFill>
          <a:ln w="6350">
            <a:solidFill>
              <a:srgbClr val="C0C0C0"/>
            </a:solidFill>
            <a:miter lim="800000"/>
            <a:headEnd/>
            <a:tailEnd/>
          </a:ln>
        </p:spPr>
        <p:txBody>
          <a:bodyPr/>
          <a:lstStyle>
            <a:lvl1pPr defTabSz="854075" eaLnBrk="0" hangingPunct="0">
              <a:spcBef>
                <a:spcPts val="600"/>
              </a:spcBef>
              <a:buClr>
                <a:schemeClr val="accent1"/>
              </a:buClr>
              <a:buSzPct val="80000"/>
              <a:buFont typeface="Wingdings 2" pitchFamily="18" charset="2"/>
              <a:buChar char=""/>
              <a:tabLst>
                <a:tab pos="173038" algn="l"/>
              </a:tabLst>
              <a:defRPr sz="2800">
                <a:solidFill>
                  <a:schemeClr val="tx1"/>
                </a:solidFill>
                <a:latin typeface="Gill Sans MT" pitchFamily="34" charset="0"/>
                <a:ea typeface="华文中宋" pitchFamily="2" charset="-122"/>
              </a:defRPr>
            </a:lvl1pPr>
            <a:lvl2pPr marL="742950" indent="-285750" defTabSz="854075" eaLnBrk="0" hangingPunct="0">
              <a:spcBef>
                <a:spcPts val="550"/>
              </a:spcBef>
              <a:buClr>
                <a:schemeClr val="accent1"/>
              </a:buClr>
              <a:buFont typeface="Verdana" pitchFamily="34" charset="0"/>
              <a:buChar char="◦"/>
              <a:tabLst>
                <a:tab pos="173038" algn="l"/>
              </a:tabLst>
              <a:defRPr sz="2400">
                <a:solidFill>
                  <a:schemeClr val="tx1"/>
                </a:solidFill>
                <a:latin typeface="Gill Sans MT" pitchFamily="34" charset="0"/>
                <a:ea typeface="华文中宋" pitchFamily="2" charset="-122"/>
              </a:defRPr>
            </a:lvl2pPr>
            <a:lvl3pPr marL="1143000" indent="-228600" defTabSz="854075" eaLnBrk="0" hangingPunct="0">
              <a:spcBef>
                <a:spcPct val="20000"/>
              </a:spcBef>
              <a:buClr>
                <a:schemeClr val="accent2"/>
              </a:buClr>
              <a:buFont typeface="Wingdings 2" pitchFamily="18" charset="2"/>
              <a:buChar char=""/>
              <a:tabLst>
                <a:tab pos="173038" algn="l"/>
              </a:tabLst>
              <a:defRPr sz="2000">
                <a:solidFill>
                  <a:schemeClr val="tx1"/>
                </a:solidFill>
                <a:latin typeface="Gill Sans MT" pitchFamily="34" charset="0"/>
                <a:ea typeface="华文中宋" pitchFamily="2" charset="-122"/>
              </a:defRPr>
            </a:lvl3pPr>
            <a:lvl4pPr marL="1600200" indent="-228600" defTabSz="854075" eaLnBrk="0" hangingPunct="0">
              <a:spcBef>
                <a:spcPct val="20000"/>
              </a:spcBef>
              <a:buClr>
                <a:srgbClr val="9BBB59"/>
              </a:buClr>
              <a:buFont typeface="Wingdings 2" pitchFamily="18" charset="2"/>
              <a:buChar char=""/>
              <a:tabLst>
                <a:tab pos="173038" algn="l"/>
              </a:tabLst>
              <a:defRPr sz="2000">
                <a:solidFill>
                  <a:schemeClr val="tx1"/>
                </a:solidFill>
                <a:latin typeface="Gill Sans MT" pitchFamily="34" charset="0"/>
                <a:ea typeface="华文中宋" pitchFamily="2" charset="-122"/>
              </a:defRPr>
            </a:lvl4pPr>
            <a:lvl5pPr marL="2057400" indent="-228600" defTabSz="854075" eaLnBrk="0" hangingPunct="0">
              <a:spcBef>
                <a:spcPct val="20000"/>
              </a:spcBef>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5pPr>
            <a:lvl6pPr marL="25146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6pPr>
            <a:lvl7pPr marL="29718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7pPr>
            <a:lvl8pPr marL="34290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8pPr>
            <a:lvl9pPr marL="3886200" indent="-228600" defTabSz="854075" eaLnBrk="0" fontAlgn="base" hangingPunct="0">
              <a:spcBef>
                <a:spcPct val="20000"/>
              </a:spcBef>
              <a:spcAft>
                <a:spcPct val="0"/>
              </a:spcAft>
              <a:buClr>
                <a:srgbClr val="8064A2"/>
              </a:buClr>
              <a:buFont typeface="Wingdings 2" pitchFamily="18" charset="2"/>
              <a:buChar char=""/>
              <a:tabLst>
                <a:tab pos="173038" algn="l"/>
              </a:tabLst>
              <a:defRPr sz="1600">
                <a:solidFill>
                  <a:schemeClr val="tx1"/>
                </a:solidFill>
                <a:latin typeface="Gill Sans MT" pitchFamily="34" charset="0"/>
                <a:ea typeface="华文中宋" pitchFamily="2" charset="-122"/>
              </a:defRPr>
            </a:lvl9pPr>
          </a:lstStyle>
          <a:p>
            <a:pPr algn="r" eaLnBrk="1" hangingPunct="1">
              <a:lnSpc>
                <a:spcPct val="80000"/>
              </a:lnSpc>
              <a:spcBef>
                <a:spcPct val="20000"/>
              </a:spcBef>
              <a:buClr>
                <a:schemeClr val="tx1"/>
              </a:buClr>
              <a:buSzTx/>
              <a:buFontTx/>
              <a:buChar char="•"/>
            </a:pPr>
            <a:endParaRPr lang="ko-KR" altLang="en-US" sz="1400" b="1">
              <a:solidFill>
                <a:srgbClr val="1C1C1C"/>
              </a:solidFill>
              <a:latin typeface="微软简楷体"/>
              <a:ea typeface="Gulim" pitchFamily="34" charset="-127"/>
            </a:endParaRPr>
          </a:p>
        </p:txBody>
      </p:sp>
      <p:sp>
        <p:nvSpPr>
          <p:cNvPr id="44216" name="Line 183"/>
          <p:cNvSpPr>
            <a:spLocks noChangeShapeType="1"/>
          </p:cNvSpPr>
          <p:nvPr/>
        </p:nvSpPr>
        <p:spPr bwMode="auto">
          <a:xfrm>
            <a:off x="2406651" y="4656139"/>
            <a:ext cx="0" cy="1379537"/>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217" name="Line 184"/>
          <p:cNvSpPr>
            <a:spLocks noChangeShapeType="1"/>
          </p:cNvSpPr>
          <p:nvPr/>
        </p:nvSpPr>
        <p:spPr bwMode="auto">
          <a:xfrm>
            <a:off x="2696633"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
        <p:nvSpPr>
          <p:cNvPr id="44218" name="Line 185"/>
          <p:cNvSpPr>
            <a:spLocks noChangeShapeType="1"/>
          </p:cNvSpPr>
          <p:nvPr/>
        </p:nvSpPr>
        <p:spPr bwMode="auto">
          <a:xfrm>
            <a:off x="2139951" y="4656138"/>
            <a:ext cx="0" cy="1377950"/>
          </a:xfrm>
          <a:prstGeom prst="line">
            <a:avLst/>
          </a:prstGeom>
          <a:noFill/>
          <a:ln w="28575">
            <a:solidFill>
              <a:schemeClr val="tx2"/>
            </a:solidFill>
            <a:prstDash val="sysDot"/>
            <a:round/>
            <a:headEnd/>
            <a:tailEnd type="stealth" w="med" len="med"/>
          </a:ln>
          <a:extLst>
            <a:ext uri="{909E8E84-426E-40DD-AFC4-6F175D3DCCD1}">
              <a14:hiddenFill xmlns="" xmlns:a14="http://schemas.microsoft.com/office/drawing/2010/main">
                <a:noFill/>
              </a14:hiddenFill>
            </a:ext>
          </a:extLst>
        </p:spPr>
        <p:txBody>
          <a:bodyPr/>
          <a:lstStyle/>
          <a:p>
            <a:endParaRPr lang="zh-CN" altLang="en-US"/>
          </a:p>
        </p:txBody>
      </p:sp>
    </p:spTree>
    <p:extLst>
      <p:ext uri="{BB962C8B-B14F-4D97-AF65-F5344CB8AC3E}">
        <p14:creationId xmlns="" xmlns:p14="http://schemas.microsoft.com/office/powerpoint/2010/main" val="3180875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5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8140"/>
                                        </p:tgtEl>
                                        <p:attrNameLst>
                                          <p:attrName>style.visibility</p:attrName>
                                        </p:attrNameLst>
                                      </p:cBhvr>
                                      <p:to>
                                        <p:strVal val="visible"/>
                                      </p:to>
                                    </p:set>
                                    <p:animEffect transition="in" filter="fade">
                                      <p:cBhvr>
                                        <p:cTn id="9" dur="500"/>
                                        <p:tgtEl>
                                          <p:spTgt spid="4814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8138"/>
                                        </p:tgtEl>
                                        <p:attrNameLst>
                                          <p:attrName>style.visibility</p:attrName>
                                        </p:attrNameLst>
                                      </p:cBhvr>
                                      <p:to>
                                        <p:strVal val="visible"/>
                                      </p:to>
                                    </p:set>
                                    <p:animEffect transition="in" filter="fade">
                                      <p:cBhvr>
                                        <p:cTn id="13" dur="500"/>
                                        <p:tgtEl>
                                          <p:spTgt spid="48138"/>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fade">
                                      <p:cBhvr>
                                        <p:cTn id="17" dur="500"/>
                                        <p:tgtEl>
                                          <p:spTgt spid="48136"/>
                                        </p:tgtEl>
                                      </p:cBhvr>
                                    </p:animEffect>
                                  </p:childTnLst>
                                </p:cTn>
                              </p:par>
                            </p:childTnLst>
                          </p:cTn>
                        </p:par>
                        <p:par>
                          <p:cTn id="18" fill="hold" nodeType="afterGroup">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8134"/>
                                        </p:tgtEl>
                                        <p:attrNameLst>
                                          <p:attrName>style.visibility</p:attrName>
                                        </p:attrNameLst>
                                      </p:cBhvr>
                                      <p:to>
                                        <p:strVal val="visible"/>
                                      </p:to>
                                    </p:set>
                                    <p:animEffect transition="in" filter="fade">
                                      <p:cBhvr>
                                        <p:cTn id="21" dur="500"/>
                                        <p:tgtEl>
                                          <p:spTgt spid="48134"/>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8132"/>
                                        </p:tgtEl>
                                        <p:attrNameLst>
                                          <p:attrName>style.visibility</p:attrName>
                                        </p:attrNameLst>
                                      </p:cBhvr>
                                      <p:to>
                                        <p:strVal val="visible"/>
                                      </p:to>
                                    </p:set>
                                    <p:animEffect transition="in" filter="fade">
                                      <p:cBhvr>
                                        <p:cTn id="25" dur="500"/>
                                        <p:tgtEl>
                                          <p:spTgt spid="48132"/>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8146"/>
                                        </p:tgtEl>
                                        <p:attrNameLst>
                                          <p:attrName>style.visibility</p:attrName>
                                        </p:attrNameLst>
                                      </p:cBhvr>
                                      <p:to>
                                        <p:strVal val="visible"/>
                                      </p:to>
                                    </p:set>
                                    <p:animEffect transition="in" filter="fade">
                                      <p:cBhvr>
                                        <p:cTn id="29" dur="500"/>
                                        <p:tgtEl>
                                          <p:spTgt spid="48146"/>
                                        </p:tgtEl>
                                      </p:cBhvr>
                                    </p:animEffect>
                                  </p:childTnLst>
                                </p:cTn>
                              </p:par>
                            </p:childTnLst>
                          </p:cTn>
                        </p:par>
                        <p:par>
                          <p:cTn id="30" fill="hold" nodeType="afterGroup">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8145"/>
                                        </p:tgtEl>
                                        <p:attrNameLst>
                                          <p:attrName>style.visibility</p:attrName>
                                        </p:attrNameLst>
                                      </p:cBhvr>
                                      <p:to>
                                        <p:strVal val="visible"/>
                                      </p:to>
                                    </p:set>
                                    <p:animEffect transition="in" filter="fade">
                                      <p:cBhvr>
                                        <p:cTn id="33" dur="500"/>
                                        <p:tgtEl>
                                          <p:spTgt spid="48145"/>
                                        </p:tgtEl>
                                      </p:cBhvr>
                                    </p:animEffect>
                                  </p:childTnLst>
                                </p:cTn>
                              </p:par>
                            </p:childTnLst>
                          </p:cTn>
                        </p:par>
                        <p:par>
                          <p:cTn id="34" fill="hold" nodeType="afterGroup">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8144"/>
                                        </p:tgtEl>
                                        <p:attrNameLst>
                                          <p:attrName>style.visibility</p:attrName>
                                        </p:attrNameLst>
                                      </p:cBhvr>
                                      <p:to>
                                        <p:strVal val="visible"/>
                                      </p:to>
                                    </p:set>
                                    <p:animEffect transition="in" filter="fade">
                                      <p:cBhvr>
                                        <p:cTn id="37" dur="500"/>
                                        <p:tgtEl>
                                          <p:spTgt spid="48144"/>
                                        </p:tgtEl>
                                      </p:cBhvr>
                                    </p:animEffect>
                                  </p:childTnLst>
                                </p:cTn>
                              </p:par>
                            </p:childTnLst>
                          </p:cTn>
                        </p:par>
                        <p:par>
                          <p:cTn id="38" fill="hold" nodeType="afterGroup">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48143"/>
                                        </p:tgtEl>
                                        <p:attrNameLst>
                                          <p:attrName>style.visibility</p:attrName>
                                        </p:attrNameLst>
                                      </p:cBhvr>
                                      <p:to>
                                        <p:strVal val="visible"/>
                                      </p:to>
                                    </p:set>
                                    <p:animEffect transition="in" filter="fade">
                                      <p:cBhvr>
                                        <p:cTn id="41" dur="500"/>
                                        <p:tgtEl>
                                          <p:spTgt spid="48143"/>
                                        </p:tgtEl>
                                      </p:cBhvr>
                                    </p:animEffect>
                                  </p:childTnLst>
                                </p:cTn>
                              </p:par>
                            </p:childTnLst>
                          </p:cTn>
                        </p:par>
                        <p:par>
                          <p:cTn id="42" fill="hold" nodeType="afterGroup">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48142"/>
                                        </p:tgtEl>
                                        <p:attrNameLst>
                                          <p:attrName>style.visibility</p:attrName>
                                        </p:attrNameLst>
                                      </p:cBhvr>
                                      <p:to>
                                        <p:strVal val="visible"/>
                                      </p:to>
                                    </p:set>
                                    <p:animEffect transition="in" filter="fade">
                                      <p:cBhvr>
                                        <p:cTn id="45" dur="500"/>
                                        <p:tgtEl>
                                          <p:spTgt spid="48142"/>
                                        </p:tgtEl>
                                      </p:cBhvr>
                                    </p:animEffect>
                                  </p:childTnLst>
                                </p:cTn>
                              </p:par>
                            </p:childTnLst>
                          </p:cTn>
                        </p:par>
                        <p:par>
                          <p:cTn id="46" fill="hold" nodeType="afterGroup">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48256"/>
                                        </p:tgtEl>
                                        <p:attrNameLst>
                                          <p:attrName>style.visibility</p:attrName>
                                        </p:attrNameLst>
                                      </p:cBhvr>
                                      <p:to>
                                        <p:strVal val="visible"/>
                                      </p:to>
                                    </p:set>
                                    <p:animEffect transition="in" filter="fade">
                                      <p:cBhvr>
                                        <p:cTn id="49" dur="500"/>
                                        <p:tgtEl>
                                          <p:spTgt spid="48256"/>
                                        </p:tgtEl>
                                      </p:cBhvr>
                                    </p:animEffect>
                                  </p:childTnLst>
                                </p:cTn>
                              </p:par>
                            </p:childTnLst>
                          </p:cTn>
                        </p:par>
                        <p:par>
                          <p:cTn id="50" fill="hold" nodeType="afterGroup">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48255"/>
                                        </p:tgtEl>
                                        <p:attrNameLst>
                                          <p:attrName>style.visibility</p:attrName>
                                        </p:attrNameLst>
                                      </p:cBhvr>
                                      <p:to>
                                        <p:strVal val="visible"/>
                                      </p:to>
                                    </p:set>
                                    <p:animEffect transition="in" filter="fade">
                                      <p:cBhvr>
                                        <p:cTn id="53" dur="500"/>
                                        <p:tgtEl>
                                          <p:spTgt spid="48255"/>
                                        </p:tgtEl>
                                      </p:cBhvr>
                                    </p:animEffect>
                                  </p:childTnLst>
                                </p:cTn>
                              </p:par>
                            </p:childTnLst>
                          </p:cTn>
                        </p:par>
                        <p:par>
                          <p:cTn id="54" fill="hold" nodeType="afterGroup">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48254"/>
                                        </p:tgtEl>
                                        <p:attrNameLst>
                                          <p:attrName>style.visibility</p:attrName>
                                        </p:attrNameLst>
                                      </p:cBhvr>
                                      <p:to>
                                        <p:strVal val="visible"/>
                                      </p:to>
                                    </p:set>
                                    <p:animEffect transition="in" filter="fade">
                                      <p:cBhvr>
                                        <p:cTn id="57" dur="500"/>
                                        <p:tgtEl>
                                          <p:spTgt spid="48254"/>
                                        </p:tgtEl>
                                      </p:cBhvr>
                                    </p:animEffect>
                                  </p:childTnLst>
                                </p:cTn>
                              </p:par>
                            </p:childTnLst>
                          </p:cTn>
                        </p:par>
                        <p:par>
                          <p:cTn id="58" fill="hold" nodeType="afterGroup">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48253"/>
                                        </p:tgtEl>
                                        <p:attrNameLst>
                                          <p:attrName>style.visibility</p:attrName>
                                        </p:attrNameLst>
                                      </p:cBhvr>
                                      <p:to>
                                        <p:strVal val="visible"/>
                                      </p:to>
                                    </p:set>
                                    <p:animEffect transition="in" filter="fade">
                                      <p:cBhvr>
                                        <p:cTn id="61" dur="500"/>
                                        <p:tgtEl>
                                          <p:spTgt spid="48253"/>
                                        </p:tgtEl>
                                      </p:cBhvr>
                                    </p:animEffect>
                                  </p:childTnLst>
                                </p:cTn>
                              </p:par>
                            </p:childTnLst>
                          </p:cTn>
                        </p:par>
                        <p:par>
                          <p:cTn id="62" fill="hold" nodeType="afterGroup">
                            <p:stCondLst>
                              <p:cond delay="7000"/>
                            </p:stCondLst>
                            <p:childTnLst>
                              <p:par>
                                <p:cTn id="63" presetID="10" presetClass="entr" presetSubtype="0" fill="hold" grpId="0" nodeType="afterEffect">
                                  <p:stCondLst>
                                    <p:cond delay="0"/>
                                  </p:stCondLst>
                                  <p:childTnLst>
                                    <p:set>
                                      <p:cBhvr>
                                        <p:cTn id="64" dur="1" fill="hold">
                                          <p:stCondLst>
                                            <p:cond delay="0"/>
                                          </p:stCondLst>
                                        </p:cTn>
                                        <p:tgtEl>
                                          <p:spTgt spid="48252"/>
                                        </p:tgtEl>
                                        <p:attrNameLst>
                                          <p:attrName>style.visibility</p:attrName>
                                        </p:attrNameLst>
                                      </p:cBhvr>
                                      <p:to>
                                        <p:strVal val="visible"/>
                                      </p:to>
                                    </p:set>
                                    <p:animEffect transition="in" filter="fade">
                                      <p:cBhvr>
                                        <p:cTn id="65" dur="500"/>
                                        <p:tgtEl>
                                          <p:spTgt spid="48252"/>
                                        </p:tgtEl>
                                      </p:cBhvr>
                                    </p:animEffect>
                                  </p:childTnLst>
                                </p:cTn>
                              </p:par>
                            </p:childTnLst>
                          </p:cTn>
                        </p:par>
                        <p:par>
                          <p:cTn id="66" fill="hold" nodeType="afterGroup">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48261"/>
                                        </p:tgtEl>
                                        <p:attrNameLst>
                                          <p:attrName>style.visibility</p:attrName>
                                        </p:attrNameLst>
                                      </p:cBhvr>
                                      <p:to>
                                        <p:strVal val="visible"/>
                                      </p:to>
                                    </p:set>
                                    <p:animEffect transition="in" filter="fade">
                                      <p:cBhvr>
                                        <p:cTn id="69" dur="500"/>
                                        <p:tgtEl>
                                          <p:spTgt spid="48261"/>
                                        </p:tgtEl>
                                      </p:cBhvr>
                                    </p:animEffect>
                                  </p:childTnLst>
                                </p:cTn>
                              </p:par>
                            </p:childTnLst>
                          </p:cTn>
                        </p:par>
                        <p:par>
                          <p:cTn id="70" fill="hold" nodeType="afterGroup">
                            <p:stCondLst>
                              <p:cond delay="8000"/>
                            </p:stCondLst>
                            <p:childTnLst>
                              <p:par>
                                <p:cTn id="71" presetID="10" presetClass="entr" presetSubtype="0" fill="hold" grpId="0" nodeType="afterEffect">
                                  <p:stCondLst>
                                    <p:cond delay="0"/>
                                  </p:stCondLst>
                                  <p:childTnLst>
                                    <p:set>
                                      <p:cBhvr>
                                        <p:cTn id="72" dur="1" fill="hold">
                                          <p:stCondLst>
                                            <p:cond delay="0"/>
                                          </p:stCondLst>
                                        </p:cTn>
                                        <p:tgtEl>
                                          <p:spTgt spid="48260"/>
                                        </p:tgtEl>
                                        <p:attrNameLst>
                                          <p:attrName>style.visibility</p:attrName>
                                        </p:attrNameLst>
                                      </p:cBhvr>
                                      <p:to>
                                        <p:strVal val="visible"/>
                                      </p:to>
                                    </p:set>
                                    <p:animEffect transition="in" filter="fade">
                                      <p:cBhvr>
                                        <p:cTn id="73" dur="500"/>
                                        <p:tgtEl>
                                          <p:spTgt spid="48260"/>
                                        </p:tgtEl>
                                      </p:cBhvr>
                                    </p:animEffect>
                                  </p:childTnLst>
                                </p:cTn>
                              </p:par>
                            </p:childTnLst>
                          </p:cTn>
                        </p:par>
                        <p:par>
                          <p:cTn id="74" fill="hold" nodeType="afterGroup">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48259"/>
                                        </p:tgtEl>
                                        <p:attrNameLst>
                                          <p:attrName>style.visibility</p:attrName>
                                        </p:attrNameLst>
                                      </p:cBhvr>
                                      <p:to>
                                        <p:strVal val="visible"/>
                                      </p:to>
                                    </p:set>
                                    <p:animEffect transition="in" filter="fade">
                                      <p:cBhvr>
                                        <p:cTn id="77" dur="500"/>
                                        <p:tgtEl>
                                          <p:spTgt spid="48259"/>
                                        </p:tgtEl>
                                      </p:cBhvr>
                                    </p:animEffect>
                                  </p:childTnLst>
                                </p:cTn>
                              </p:par>
                            </p:childTnLst>
                          </p:cTn>
                        </p:par>
                        <p:par>
                          <p:cTn id="78" fill="hold" nodeType="afterGroup">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48258"/>
                                        </p:tgtEl>
                                        <p:attrNameLst>
                                          <p:attrName>style.visibility</p:attrName>
                                        </p:attrNameLst>
                                      </p:cBhvr>
                                      <p:to>
                                        <p:strVal val="visible"/>
                                      </p:to>
                                    </p:set>
                                    <p:animEffect transition="in" filter="fade">
                                      <p:cBhvr>
                                        <p:cTn id="81" dur="500"/>
                                        <p:tgtEl>
                                          <p:spTgt spid="48258"/>
                                        </p:tgtEl>
                                      </p:cBhvr>
                                    </p:animEffect>
                                  </p:childTnLst>
                                </p:cTn>
                              </p:par>
                            </p:childTnLst>
                          </p:cTn>
                        </p:par>
                        <p:par>
                          <p:cTn id="82" fill="hold" nodeType="afterGroup">
                            <p:stCondLst>
                              <p:cond delay="9500"/>
                            </p:stCondLst>
                            <p:childTnLst>
                              <p:par>
                                <p:cTn id="83" presetID="10" presetClass="entr" presetSubtype="0" fill="hold" grpId="0" nodeType="afterEffect">
                                  <p:stCondLst>
                                    <p:cond delay="0"/>
                                  </p:stCondLst>
                                  <p:childTnLst>
                                    <p:set>
                                      <p:cBhvr>
                                        <p:cTn id="84" dur="1" fill="hold">
                                          <p:stCondLst>
                                            <p:cond delay="0"/>
                                          </p:stCondLst>
                                        </p:cTn>
                                        <p:tgtEl>
                                          <p:spTgt spid="48257"/>
                                        </p:tgtEl>
                                        <p:attrNameLst>
                                          <p:attrName>style.visibility</p:attrName>
                                        </p:attrNameLst>
                                      </p:cBhvr>
                                      <p:to>
                                        <p:strVal val="visible"/>
                                      </p:to>
                                    </p:set>
                                    <p:animEffect transition="in" filter="fade">
                                      <p:cBhvr>
                                        <p:cTn id="85" dur="500"/>
                                        <p:tgtEl>
                                          <p:spTgt spid="48257"/>
                                        </p:tgtEl>
                                      </p:cBhvr>
                                    </p:animEffect>
                                  </p:childTnLst>
                                </p:cTn>
                              </p:par>
                            </p:childTnLst>
                          </p:cTn>
                        </p:par>
                        <p:par>
                          <p:cTn id="86" fill="hold" nodeType="afterGroup">
                            <p:stCondLst>
                              <p:cond delay="10000"/>
                            </p:stCondLst>
                            <p:childTnLst>
                              <p:par>
                                <p:cTn id="87" presetID="10" presetClass="entr" presetSubtype="0" fill="hold" grpId="0" nodeType="afterEffect">
                                  <p:stCondLst>
                                    <p:cond delay="0"/>
                                  </p:stCondLst>
                                  <p:childTnLst>
                                    <p:set>
                                      <p:cBhvr>
                                        <p:cTn id="88" dur="1" fill="hold">
                                          <p:stCondLst>
                                            <p:cond delay="0"/>
                                          </p:stCondLst>
                                        </p:cTn>
                                        <p:tgtEl>
                                          <p:spTgt spid="48266"/>
                                        </p:tgtEl>
                                        <p:attrNameLst>
                                          <p:attrName>style.visibility</p:attrName>
                                        </p:attrNameLst>
                                      </p:cBhvr>
                                      <p:to>
                                        <p:strVal val="visible"/>
                                      </p:to>
                                    </p:set>
                                    <p:animEffect transition="in" filter="fade">
                                      <p:cBhvr>
                                        <p:cTn id="89" dur="500"/>
                                        <p:tgtEl>
                                          <p:spTgt spid="48266"/>
                                        </p:tgtEl>
                                      </p:cBhvr>
                                    </p:animEffect>
                                  </p:childTnLst>
                                </p:cTn>
                              </p:par>
                            </p:childTnLst>
                          </p:cTn>
                        </p:par>
                        <p:par>
                          <p:cTn id="90" fill="hold" nodeType="afterGroup">
                            <p:stCondLst>
                              <p:cond delay="10500"/>
                            </p:stCondLst>
                            <p:childTnLst>
                              <p:par>
                                <p:cTn id="91" presetID="10" presetClass="entr" presetSubtype="0" fill="hold" grpId="0" nodeType="afterEffect">
                                  <p:stCondLst>
                                    <p:cond delay="0"/>
                                  </p:stCondLst>
                                  <p:childTnLst>
                                    <p:set>
                                      <p:cBhvr>
                                        <p:cTn id="92" dur="1" fill="hold">
                                          <p:stCondLst>
                                            <p:cond delay="0"/>
                                          </p:stCondLst>
                                        </p:cTn>
                                        <p:tgtEl>
                                          <p:spTgt spid="48265"/>
                                        </p:tgtEl>
                                        <p:attrNameLst>
                                          <p:attrName>style.visibility</p:attrName>
                                        </p:attrNameLst>
                                      </p:cBhvr>
                                      <p:to>
                                        <p:strVal val="visible"/>
                                      </p:to>
                                    </p:set>
                                    <p:animEffect transition="in" filter="fade">
                                      <p:cBhvr>
                                        <p:cTn id="93" dur="500"/>
                                        <p:tgtEl>
                                          <p:spTgt spid="48265"/>
                                        </p:tgtEl>
                                      </p:cBhvr>
                                    </p:animEffect>
                                  </p:childTnLst>
                                </p:cTn>
                              </p:par>
                            </p:childTnLst>
                          </p:cTn>
                        </p:par>
                        <p:par>
                          <p:cTn id="94" fill="hold" nodeType="afterGroup">
                            <p:stCondLst>
                              <p:cond delay="11000"/>
                            </p:stCondLst>
                            <p:childTnLst>
                              <p:par>
                                <p:cTn id="95" presetID="10" presetClass="entr" presetSubtype="0" fill="hold" grpId="0" nodeType="afterEffect">
                                  <p:stCondLst>
                                    <p:cond delay="0"/>
                                  </p:stCondLst>
                                  <p:childTnLst>
                                    <p:set>
                                      <p:cBhvr>
                                        <p:cTn id="96" dur="1" fill="hold">
                                          <p:stCondLst>
                                            <p:cond delay="0"/>
                                          </p:stCondLst>
                                        </p:cTn>
                                        <p:tgtEl>
                                          <p:spTgt spid="48264"/>
                                        </p:tgtEl>
                                        <p:attrNameLst>
                                          <p:attrName>style.visibility</p:attrName>
                                        </p:attrNameLst>
                                      </p:cBhvr>
                                      <p:to>
                                        <p:strVal val="visible"/>
                                      </p:to>
                                    </p:set>
                                    <p:animEffect transition="in" filter="fade">
                                      <p:cBhvr>
                                        <p:cTn id="97" dur="500"/>
                                        <p:tgtEl>
                                          <p:spTgt spid="48264"/>
                                        </p:tgtEl>
                                      </p:cBhvr>
                                    </p:animEffect>
                                  </p:childTnLst>
                                </p:cTn>
                              </p:par>
                            </p:childTnLst>
                          </p:cTn>
                        </p:par>
                        <p:par>
                          <p:cTn id="98" fill="hold" nodeType="afterGroup">
                            <p:stCondLst>
                              <p:cond delay="11500"/>
                            </p:stCondLst>
                            <p:childTnLst>
                              <p:par>
                                <p:cTn id="99" presetID="10" presetClass="entr" presetSubtype="0" fill="hold" grpId="0" nodeType="afterEffect">
                                  <p:stCondLst>
                                    <p:cond delay="0"/>
                                  </p:stCondLst>
                                  <p:childTnLst>
                                    <p:set>
                                      <p:cBhvr>
                                        <p:cTn id="100" dur="1" fill="hold">
                                          <p:stCondLst>
                                            <p:cond delay="0"/>
                                          </p:stCondLst>
                                        </p:cTn>
                                        <p:tgtEl>
                                          <p:spTgt spid="48263"/>
                                        </p:tgtEl>
                                        <p:attrNameLst>
                                          <p:attrName>style.visibility</p:attrName>
                                        </p:attrNameLst>
                                      </p:cBhvr>
                                      <p:to>
                                        <p:strVal val="visible"/>
                                      </p:to>
                                    </p:set>
                                    <p:animEffect transition="in" filter="fade">
                                      <p:cBhvr>
                                        <p:cTn id="101" dur="500"/>
                                        <p:tgtEl>
                                          <p:spTgt spid="48263"/>
                                        </p:tgtEl>
                                      </p:cBhvr>
                                    </p:animEffect>
                                  </p:childTnLst>
                                </p:cTn>
                              </p:par>
                            </p:childTnLst>
                          </p:cTn>
                        </p:par>
                        <p:par>
                          <p:cTn id="102" fill="hold" nodeType="afterGroup">
                            <p:stCondLst>
                              <p:cond delay="12000"/>
                            </p:stCondLst>
                            <p:childTnLst>
                              <p:par>
                                <p:cTn id="103" presetID="10" presetClass="entr" presetSubtype="0" fill="hold" grpId="0" nodeType="afterEffect">
                                  <p:stCondLst>
                                    <p:cond delay="0"/>
                                  </p:stCondLst>
                                  <p:childTnLst>
                                    <p:set>
                                      <p:cBhvr>
                                        <p:cTn id="104" dur="1" fill="hold">
                                          <p:stCondLst>
                                            <p:cond delay="0"/>
                                          </p:stCondLst>
                                        </p:cTn>
                                        <p:tgtEl>
                                          <p:spTgt spid="48262"/>
                                        </p:tgtEl>
                                        <p:attrNameLst>
                                          <p:attrName>style.visibility</p:attrName>
                                        </p:attrNameLst>
                                      </p:cBhvr>
                                      <p:to>
                                        <p:strVal val="visible"/>
                                      </p:to>
                                    </p:set>
                                    <p:animEffect transition="in" filter="fade">
                                      <p:cBhvr>
                                        <p:cTn id="105" dur="500"/>
                                        <p:tgtEl>
                                          <p:spTgt spid="48262"/>
                                        </p:tgtEl>
                                      </p:cBhvr>
                                    </p:animEffect>
                                  </p:childTnLst>
                                </p:cTn>
                              </p:par>
                            </p:childTnLst>
                          </p:cTn>
                        </p:par>
                        <p:par>
                          <p:cTn id="106" fill="hold" nodeType="afterGroup">
                            <p:stCondLst>
                              <p:cond delay="12500"/>
                            </p:stCondLst>
                            <p:childTnLst>
                              <p:par>
                                <p:cTn id="107" presetID="10" presetClass="entr" presetSubtype="0" fill="hold" grpId="0" nodeType="afterEffect">
                                  <p:stCondLst>
                                    <p:cond delay="0"/>
                                  </p:stCondLst>
                                  <p:childTnLst>
                                    <p:set>
                                      <p:cBhvr>
                                        <p:cTn id="108" dur="1" fill="hold">
                                          <p:stCondLst>
                                            <p:cond delay="0"/>
                                          </p:stCondLst>
                                        </p:cTn>
                                        <p:tgtEl>
                                          <p:spTgt spid="48271"/>
                                        </p:tgtEl>
                                        <p:attrNameLst>
                                          <p:attrName>style.visibility</p:attrName>
                                        </p:attrNameLst>
                                      </p:cBhvr>
                                      <p:to>
                                        <p:strVal val="visible"/>
                                      </p:to>
                                    </p:set>
                                    <p:animEffect transition="in" filter="fade">
                                      <p:cBhvr>
                                        <p:cTn id="109" dur="500"/>
                                        <p:tgtEl>
                                          <p:spTgt spid="48271"/>
                                        </p:tgtEl>
                                      </p:cBhvr>
                                    </p:animEffect>
                                  </p:childTnLst>
                                </p:cTn>
                              </p:par>
                            </p:childTnLst>
                          </p:cTn>
                        </p:par>
                        <p:par>
                          <p:cTn id="110" fill="hold" nodeType="afterGroup">
                            <p:stCondLst>
                              <p:cond delay="13000"/>
                            </p:stCondLst>
                            <p:childTnLst>
                              <p:par>
                                <p:cTn id="111" presetID="10" presetClass="entr" presetSubtype="0" fill="hold" grpId="0" nodeType="afterEffect">
                                  <p:stCondLst>
                                    <p:cond delay="0"/>
                                  </p:stCondLst>
                                  <p:childTnLst>
                                    <p:set>
                                      <p:cBhvr>
                                        <p:cTn id="112" dur="1" fill="hold">
                                          <p:stCondLst>
                                            <p:cond delay="0"/>
                                          </p:stCondLst>
                                        </p:cTn>
                                        <p:tgtEl>
                                          <p:spTgt spid="48270"/>
                                        </p:tgtEl>
                                        <p:attrNameLst>
                                          <p:attrName>style.visibility</p:attrName>
                                        </p:attrNameLst>
                                      </p:cBhvr>
                                      <p:to>
                                        <p:strVal val="visible"/>
                                      </p:to>
                                    </p:set>
                                    <p:animEffect transition="in" filter="fade">
                                      <p:cBhvr>
                                        <p:cTn id="113" dur="500"/>
                                        <p:tgtEl>
                                          <p:spTgt spid="48270"/>
                                        </p:tgtEl>
                                      </p:cBhvr>
                                    </p:animEffect>
                                  </p:childTnLst>
                                </p:cTn>
                              </p:par>
                            </p:childTnLst>
                          </p:cTn>
                        </p:par>
                        <p:par>
                          <p:cTn id="114" fill="hold" nodeType="afterGroup">
                            <p:stCondLst>
                              <p:cond delay="13500"/>
                            </p:stCondLst>
                            <p:childTnLst>
                              <p:par>
                                <p:cTn id="115" presetID="10" presetClass="entr" presetSubtype="0" fill="hold" grpId="0" nodeType="afterEffect">
                                  <p:stCondLst>
                                    <p:cond delay="0"/>
                                  </p:stCondLst>
                                  <p:childTnLst>
                                    <p:set>
                                      <p:cBhvr>
                                        <p:cTn id="116" dur="1" fill="hold">
                                          <p:stCondLst>
                                            <p:cond delay="0"/>
                                          </p:stCondLst>
                                        </p:cTn>
                                        <p:tgtEl>
                                          <p:spTgt spid="48269"/>
                                        </p:tgtEl>
                                        <p:attrNameLst>
                                          <p:attrName>style.visibility</p:attrName>
                                        </p:attrNameLst>
                                      </p:cBhvr>
                                      <p:to>
                                        <p:strVal val="visible"/>
                                      </p:to>
                                    </p:set>
                                    <p:animEffect transition="in" filter="fade">
                                      <p:cBhvr>
                                        <p:cTn id="117" dur="500"/>
                                        <p:tgtEl>
                                          <p:spTgt spid="48269"/>
                                        </p:tgtEl>
                                      </p:cBhvr>
                                    </p:animEffect>
                                  </p:childTnLst>
                                </p:cTn>
                              </p:par>
                            </p:childTnLst>
                          </p:cTn>
                        </p:par>
                        <p:par>
                          <p:cTn id="118" fill="hold" nodeType="afterGroup">
                            <p:stCondLst>
                              <p:cond delay="14000"/>
                            </p:stCondLst>
                            <p:childTnLst>
                              <p:par>
                                <p:cTn id="119" presetID="10" presetClass="entr" presetSubtype="0" fill="hold" grpId="0" nodeType="afterEffect">
                                  <p:stCondLst>
                                    <p:cond delay="0"/>
                                  </p:stCondLst>
                                  <p:childTnLst>
                                    <p:set>
                                      <p:cBhvr>
                                        <p:cTn id="120" dur="1" fill="hold">
                                          <p:stCondLst>
                                            <p:cond delay="0"/>
                                          </p:stCondLst>
                                        </p:cTn>
                                        <p:tgtEl>
                                          <p:spTgt spid="48268"/>
                                        </p:tgtEl>
                                        <p:attrNameLst>
                                          <p:attrName>style.visibility</p:attrName>
                                        </p:attrNameLst>
                                      </p:cBhvr>
                                      <p:to>
                                        <p:strVal val="visible"/>
                                      </p:to>
                                    </p:set>
                                    <p:animEffect transition="in" filter="fade">
                                      <p:cBhvr>
                                        <p:cTn id="121" dur="500"/>
                                        <p:tgtEl>
                                          <p:spTgt spid="48268"/>
                                        </p:tgtEl>
                                      </p:cBhvr>
                                    </p:animEffect>
                                  </p:childTnLst>
                                </p:cTn>
                              </p:par>
                            </p:childTnLst>
                          </p:cTn>
                        </p:par>
                        <p:par>
                          <p:cTn id="122" fill="hold" nodeType="afterGroup">
                            <p:stCondLst>
                              <p:cond delay="14500"/>
                            </p:stCondLst>
                            <p:childTnLst>
                              <p:par>
                                <p:cTn id="123" presetID="10" presetClass="entr" presetSubtype="0" fill="hold" grpId="0" nodeType="afterEffect">
                                  <p:stCondLst>
                                    <p:cond delay="0"/>
                                  </p:stCondLst>
                                  <p:childTnLst>
                                    <p:set>
                                      <p:cBhvr>
                                        <p:cTn id="124" dur="1" fill="hold">
                                          <p:stCondLst>
                                            <p:cond delay="0"/>
                                          </p:stCondLst>
                                        </p:cTn>
                                        <p:tgtEl>
                                          <p:spTgt spid="48267"/>
                                        </p:tgtEl>
                                        <p:attrNameLst>
                                          <p:attrName>style.visibility</p:attrName>
                                        </p:attrNameLst>
                                      </p:cBhvr>
                                      <p:to>
                                        <p:strVal val="visible"/>
                                      </p:to>
                                    </p:set>
                                    <p:animEffect transition="in" filter="fade">
                                      <p:cBhvr>
                                        <p:cTn id="125" dur="500"/>
                                        <p:tgtEl>
                                          <p:spTgt spid="48267"/>
                                        </p:tgtEl>
                                      </p:cBhvr>
                                    </p:animEffect>
                                  </p:childTnLst>
                                </p:cTn>
                              </p:par>
                            </p:childTnLst>
                          </p:cTn>
                        </p:par>
                        <p:par>
                          <p:cTn id="126" fill="hold" nodeType="afterGroup">
                            <p:stCondLst>
                              <p:cond delay="15000"/>
                            </p:stCondLst>
                            <p:childTnLst>
                              <p:par>
                                <p:cTn id="127" presetID="10" presetClass="entr" presetSubtype="0" fill="hold" grpId="0" nodeType="afterEffect">
                                  <p:stCondLst>
                                    <p:cond delay="0"/>
                                  </p:stCondLst>
                                  <p:childTnLst>
                                    <p:set>
                                      <p:cBhvr>
                                        <p:cTn id="128" dur="1" fill="hold">
                                          <p:stCondLst>
                                            <p:cond delay="0"/>
                                          </p:stCondLst>
                                        </p:cTn>
                                        <p:tgtEl>
                                          <p:spTgt spid="48276"/>
                                        </p:tgtEl>
                                        <p:attrNameLst>
                                          <p:attrName>style.visibility</p:attrName>
                                        </p:attrNameLst>
                                      </p:cBhvr>
                                      <p:to>
                                        <p:strVal val="visible"/>
                                      </p:to>
                                    </p:set>
                                    <p:animEffect transition="in" filter="fade">
                                      <p:cBhvr>
                                        <p:cTn id="129" dur="500"/>
                                        <p:tgtEl>
                                          <p:spTgt spid="48276"/>
                                        </p:tgtEl>
                                      </p:cBhvr>
                                    </p:animEffect>
                                  </p:childTnLst>
                                </p:cTn>
                              </p:par>
                            </p:childTnLst>
                          </p:cTn>
                        </p:par>
                        <p:par>
                          <p:cTn id="130" fill="hold" nodeType="afterGroup">
                            <p:stCondLst>
                              <p:cond delay="15500"/>
                            </p:stCondLst>
                            <p:childTnLst>
                              <p:par>
                                <p:cTn id="131" presetID="10" presetClass="entr" presetSubtype="0" fill="hold" grpId="0" nodeType="afterEffect">
                                  <p:stCondLst>
                                    <p:cond delay="0"/>
                                  </p:stCondLst>
                                  <p:childTnLst>
                                    <p:set>
                                      <p:cBhvr>
                                        <p:cTn id="132" dur="1" fill="hold">
                                          <p:stCondLst>
                                            <p:cond delay="0"/>
                                          </p:stCondLst>
                                        </p:cTn>
                                        <p:tgtEl>
                                          <p:spTgt spid="48275"/>
                                        </p:tgtEl>
                                        <p:attrNameLst>
                                          <p:attrName>style.visibility</p:attrName>
                                        </p:attrNameLst>
                                      </p:cBhvr>
                                      <p:to>
                                        <p:strVal val="visible"/>
                                      </p:to>
                                    </p:set>
                                    <p:animEffect transition="in" filter="fade">
                                      <p:cBhvr>
                                        <p:cTn id="133" dur="500"/>
                                        <p:tgtEl>
                                          <p:spTgt spid="48275"/>
                                        </p:tgtEl>
                                      </p:cBhvr>
                                    </p:animEffect>
                                  </p:childTnLst>
                                </p:cTn>
                              </p:par>
                            </p:childTnLst>
                          </p:cTn>
                        </p:par>
                        <p:par>
                          <p:cTn id="134" fill="hold" nodeType="afterGroup">
                            <p:stCondLst>
                              <p:cond delay="16000"/>
                            </p:stCondLst>
                            <p:childTnLst>
                              <p:par>
                                <p:cTn id="135" presetID="10" presetClass="entr" presetSubtype="0" fill="hold" grpId="0" nodeType="afterEffect">
                                  <p:stCondLst>
                                    <p:cond delay="0"/>
                                  </p:stCondLst>
                                  <p:childTnLst>
                                    <p:set>
                                      <p:cBhvr>
                                        <p:cTn id="136" dur="1" fill="hold">
                                          <p:stCondLst>
                                            <p:cond delay="0"/>
                                          </p:stCondLst>
                                        </p:cTn>
                                        <p:tgtEl>
                                          <p:spTgt spid="48274"/>
                                        </p:tgtEl>
                                        <p:attrNameLst>
                                          <p:attrName>style.visibility</p:attrName>
                                        </p:attrNameLst>
                                      </p:cBhvr>
                                      <p:to>
                                        <p:strVal val="visible"/>
                                      </p:to>
                                    </p:set>
                                    <p:animEffect transition="in" filter="fade">
                                      <p:cBhvr>
                                        <p:cTn id="137" dur="500"/>
                                        <p:tgtEl>
                                          <p:spTgt spid="48274"/>
                                        </p:tgtEl>
                                      </p:cBhvr>
                                    </p:animEffect>
                                  </p:childTnLst>
                                </p:cTn>
                              </p:par>
                            </p:childTnLst>
                          </p:cTn>
                        </p:par>
                        <p:par>
                          <p:cTn id="138" fill="hold" nodeType="afterGroup">
                            <p:stCondLst>
                              <p:cond delay="16500"/>
                            </p:stCondLst>
                            <p:childTnLst>
                              <p:par>
                                <p:cTn id="139" presetID="10" presetClass="entr" presetSubtype="0" fill="hold" grpId="0" nodeType="afterEffect">
                                  <p:stCondLst>
                                    <p:cond delay="0"/>
                                  </p:stCondLst>
                                  <p:childTnLst>
                                    <p:set>
                                      <p:cBhvr>
                                        <p:cTn id="140" dur="1" fill="hold">
                                          <p:stCondLst>
                                            <p:cond delay="0"/>
                                          </p:stCondLst>
                                        </p:cTn>
                                        <p:tgtEl>
                                          <p:spTgt spid="48273"/>
                                        </p:tgtEl>
                                        <p:attrNameLst>
                                          <p:attrName>style.visibility</p:attrName>
                                        </p:attrNameLst>
                                      </p:cBhvr>
                                      <p:to>
                                        <p:strVal val="visible"/>
                                      </p:to>
                                    </p:set>
                                    <p:animEffect transition="in" filter="fade">
                                      <p:cBhvr>
                                        <p:cTn id="141" dur="500"/>
                                        <p:tgtEl>
                                          <p:spTgt spid="48273"/>
                                        </p:tgtEl>
                                      </p:cBhvr>
                                    </p:animEffect>
                                  </p:childTnLst>
                                </p:cTn>
                              </p:par>
                            </p:childTnLst>
                          </p:cTn>
                        </p:par>
                        <p:par>
                          <p:cTn id="142" fill="hold" nodeType="afterGroup">
                            <p:stCondLst>
                              <p:cond delay="17000"/>
                            </p:stCondLst>
                            <p:childTnLst>
                              <p:par>
                                <p:cTn id="143" presetID="10" presetClass="entr" presetSubtype="0" fill="hold" grpId="0" nodeType="afterEffect">
                                  <p:stCondLst>
                                    <p:cond delay="0"/>
                                  </p:stCondLst>
                                  <p:childTnLst>
                                    <p:set>
                                      <p:cBhvr>
                                        <p:cTn id="144" dur="1" fill="hold">
                                          <p:stCondLst>
                                            <p:cond delay="0"/>
                                          </p:stCondLst>
                                        </p:cTn>
                                        <p:tgtEl>
                                          <p:spTgt spid="48272"/>
                                        </p:tgtEl>
                                        <p:attrNameLst>
                                          <p:attrName>style.visibility</p:attrName>
                                        </p:attrNameLst>
                                      </p:cBhvr>
                                      <p:to>
                                        <p:strVal val="visible"/>
                                      </p:to>
                                    </p:set>
                                    <p:animEffect transition="in" filter="fade">
                                      <p:cBhvr>
                                        <p:cTn id="145" dur="500"/>
                                        <p:tgtEl>
                                          <p:spTgt spid="48272"/>
                                        </p:tgtEl>
                                      </p:cBhvr>
                                    </p:animEffect>
                                  </p:childTnLst>
                                </p:cTn>
                              </p:par>
                            </p:childTnLst>
                          </p:cTn>
                        </p:par>
                        <p:par>
                          <p:cTn id="146" fill="hold" nodeType="afterGroup">
                            <p:stCondLst>
                              <p:cond delay="17500"/>
                            </p:stCondLst>
                            <p:childTnLst>
                              <p:par>
                                <p:cTn id="147" presetID="10" presetClass="entr" presetSubtype="0" fill="hold" grpId="0" nodeType="afterEffect">
                                  <p:stCondLst>
                                    <p:cond delay="0"/>
                                  </p:stCondLst>
                                  <p:childTnLst>
                                    <p:set>
                                      <p:cBhvr>
                                        <p:cTn id="148" dur="1" fill="hold">
                                          <p:stCondLst>
                                            <p:cond delay="0"/>
                                          </p:stCondLst>
                                        </p:cTn>
                                        <p:tgtEl>
                                          <p:spTgt spid="48281"/>
                                        </p:tgtEl>
                                        <p:attrNameLst>
                                          <p:attrName>style.visibility</p:attrName>
                                        </p:attrNameLst>
                                      </p:cBhvr>
                                      <p:to>
                                        <p:strVal val="visible"/>
                                      </p:to>
                                    </p:set>
                                    <p:animEffect transition="in" filter="fade">
                                      <p:cBhvr>
                                        <p:cTn id="149" dur="500"/>
                                        <p:tgtEl>
                                          <p:spTgt spid="48281"/>
                                        </p:tgtEl>
                                      </p:cBhvr>
                                    </p:animEffect>
                                  </p:childTnLst>
                                </p:cTn>
                              </p:par>
                            </p:childTnLst>
                          </p:cTn>
                        </p:par>
                        <p:par>
                          <p:cTn id="150" fill="hold" nodeType="afterGroup">
                            <p:stCondLst>
                              <p:cond delay="18000"/>
                            </p:stCondLst>
                            <p:childTnLst>
                              <p:par>
                                <p:cTn id="151" presetID="10" presetClass="entr" presetSubtype="0" fill="hold" grpId="0" nodeType="afterEffect">
                                  <p:stCondLst>
                                    <p:cond delay="0"/>
                                  </p:stCondLst>
                                  <p:childTnLst>
                                    <p:set>
                                      <p:cBhvr>
                                        <p:cTn id="152" dur="1" fill="hold">
                                          <p:stCondLst>
                                            <p:cond delay="0"/>
                                          </p:stCondLst>
                                        </p:cTn>
                                        <p:tgtEl>
                                          <p:spTgt spid="48280"/>
                                        </p:tgtEl>
                                        <p:attrNameLst>
                                          <p:attrName>style.visibility</p:attrName>
                                        </p:attrNameLst>
                                      </p:cBhvr>
                                      <p:to>
                                        <p:strVal val="visible"/>
                                      </p:to>
                                    </p:set>
                                    <p:animEffect transition="in" filter="fade">
                                      <p:cBhvr>
                                        <p:cTn id="153" dur="500"/>
                                        <p:tgtEl>
                                          <p:spTgt spid="48280"/>
                                        </p:tgtEl>
                                      </p:cBhvr>
                                    </p:animEffect>
                                  </p:childTnLst>
                                </p:cTn>
                              </p:par>
                            </p:childTnLst>
                          </p:cTn>
                        </p:par>
                        <p:par>
                          <p:cTn id="154" fill="hold" nodeType="afterGroup">
                            <p:stCondLst>
                              <p:cond delay="18500"/>
                            </p:stCondLst>
                            <p:childTnLst>
                              <p:par>
                                <p:cTn id="155" presetID="10" presetClass="entr" presetSubtype="0" fill="hold" grpId="0" nodeType="afterEffect">
                                  <p:stCondLst>
                                    <p:cond delay="0"/>
                                  </p:stCondLst>
                                  <p:childTnLst>
                                    <p:set>
                                      <p:cBhvr>
                                        <p:cTn id="156" dur="1" fill="hold">
                                          <p:stCondLst>
                                            <p:cond delay="0"/>
                                          </p:stCondLst>
                                        </p:cTn>
                                        <p:tgtEl>
                                          <p:spTgt spid="48279"/>
                                        </p:tgtEl>
                                        <p:attrNameLst>
                                          <p:attrName>style.visibility</p:attrName>
                                        </p:attrNameLst>
                                      </p:cBhvr>
                                      <p:to>
                                        <p:strVal val="visible"/>
                                      </p:to>
                                    </p:set>
                                    <p:animEffect transition="in" filter="fade">
                                      <p:cBhvr>
                                        <p:cTn id="157" dur="500"/>
                                        <p:tgtEl>
                                          <p:spTgt spid="48279"/>
                                        </p:tgtEl>
                                      </p:cBhvr>
                                    </p:animEffect>
                                  </p:childTnLst>
                                </p:cTn>
                              </p:par>
                            </p:childTnLst>
                          </p:cTn>
                        </p:par>
                        <p:par>
                          <p:cTn id="158" fill="hold" nodeType="afterGroup">
                            <p:stCondLst>
                              <p:cond delay="19000"/>
                            </p:stCondLst>
                            <p:childTnLst>
                              <p:par>
                                <p:cTn id="159" presetID="10" presetClass="entr" presetSubtype="0" fill="hold" grpId="0" nodeType="afterEffect">
                                  <p:stCondLst>
                                    <p:cond delay="0"/>
                                  </p:stCondLst>
                                  <p:childTnLst>
                                    <p:set>
                                      <p:cBhvr>
                                        <p:cTn id="160" dur="1" fill="hold">
                                          <p:stCondLst>
                                            <p:cond delay="0"/>
                                          </p:stCondLst>
                                        </p:cTn>
                                        <p:tgtEl>
                                          <p:spTgt spid="48278"/>
                                        </p:tgtEl>
                                        <p:attrNameLst>
                                          <p:attrName>style.visibility</p:attrName>
                                        </p:attrNameLst>
                                      </p:cBhvr>
                                      <p:to>
                                        <p:strVal val="visible"/>
                                      </p:to>
                                    </p:set>
                                    <p:animEffect transition="in" filter="fade">
                                      <p:cBhvr>
                                        <p:cTn id="161" dur="500"/>
                                        <p:tgtEl>
                                          <p:spTgt spid="48278"/>
                                        </p:tgtEl>
                                      </p:cBhvr>
                                    </p:animEffect>
                                  </p:childTnLst>
                                </p:cTn>
                              </p:par>
                            </p:childTnLst>
                          </p:cTn>
                        </p:par>
                        <p:par>
                          <p:cTn id="162" fill="hold" nodeType="afterGroup">
                            <p:stCondLst>
                              <p:cond delay="19500"/>
                            </p:stCondLst>
                            <p:childTnLst>
                              <p:par>
                                <p:cTn id="163" presetID="10" presetClass="entr" presetSubtype="0" fill="hold" grpId="0" nodeType="afterEffect">
                                  <p:stCondLst>
                                    <p:cond delay="0"/>
                                  </p:stCondLst>
                                  <p:childTnLst>
                                    <p:set>
                                      <p:cBhvr>
                                        <p:cTn id="164" dur="1" fill="hold">
                                          <p:stCondLst>
                                            <p:cond delay="0"/>
                                          </p:stCondLst>
                                        </p:cTn>
                                        <p:tgtEl>
                                          <p:spTgt spid="48277"/>
                                        </p:tgtEl>
                                        <p:attrNameLst>
                                          <p:attrName>style.visibility</p:attrName>
                                        </p:attrNameLst>
                                      </p:cBhvr>
                                      <p:to>
                                        <p:strVal val="visible"/>
                                      </p:to>
                                    </p:set>
                                    <p:animEffect transition="in" filter="fade">
                                      <p:cBhvr>
                                        <p:cTn id="165" dur="500"/>
                                        <p:tgtEl>
                                          <p:spTgt spid="48277"/>
                                        </p:tgtEl>
                                      </p:cBhvr>
                                    </p:animEffect>
                                  </p:childTnLst>
                                </p:cTn>
                              </p:par>
                            </p:childTnLst>
                          </p:cTn>
                        </p:par>
                        <p:par>
                          <p:cTn id="166" fill="hold" nodeType="afterGroup">
                            <p:stCondLst>
                              <p:cond delay="20000"/>
                            </p:stCondLst>
                            <p:childTnLst>
                              <p:par>
                                <p:cTn id="167" presetID="10" presetClass="entr" presetSubtype="0" fill="hold" grpId="0" nodeType="afterEffect">
                                  <p:stCondLst>
                                    <p:cond delay="0"/>
                                  </p:stCondLst>
                                  <p:childTnLst>
                                    <p:set>
                                      <p:cBhvr>
                                        <p:cTn id="168" dur="1" fill="hold">
                                          <p:stCondLst>
                                            <p:cond delay="0"/>
                                          </p:stCondLst>
                                        </p:cTn>
                                        <p:tgtEl>
                                          <p:spTgt spid="48286"/>
                                        </p:tgtEl>
                                        <p:attrNameLst>
                                          <p:attrName>style.visibility</p:attrName>
                                        </p:attrNameLst>
                                      </p:cBhvr>
                                      <p:to>
                                        <p:strVal val="visible"/>
                                      </p:to>
                                    </p:set>
                                    <p:animEffect transition="in" filter="fade">
                                      <p:cBhvr>
                                        <p:cTn id="169" dur="500"/>
                                        <p:tgtEl>
                                          <p:spTgt spid="48286"/>
                                        </p:tgtEl>
                                      </p:cBhvr>
                                    </p:animEffect>
                                  </p:childTnLst>
                                </p:cTn>
                              </p:par>
                            </p:childTnLst>
                          </p:cTn>
                        </p:par>
                        <p:par>
                          <p:cTn id="170" fill="hold" nodeType="afterGroup">
                            <p:stCondLst>
                              <p:cond delay="20500"/>
                            </p:stCondLst>
                            <p:childTnLst>
                              <p:par>
                                <p:cTn id="171" presetID="10" presetClass="entr" presetSubtype="0" fill="hold" grpId="0" nodeType="afterEffect">
                                  <p:stCondLst>
                                    <p:cond delay="0"/>
                                  </p:stCondLst>
                                  <p:childTnLst>
                                    <p:set>
                                      <p:cBhvr>
                                        <p:cTn id="172" dur="1" fill="hold">
                                          <p:stCondLst>
                                            <p:cond delay="0"/>
                                          </p:stCondLst>
                                        </p:cTn>
                                        <p:tgtEl>
                                          <p:spTgt spid="48285"/>
                                        </p:tgtEl>
                                        <p:attrNameLst>
                                          <p:attrName>style.visibility</p:attrName>
                                        </p:attrNameLst>
                                      </p:cBhvr>
                                      <p:to>
                                        <p:strVal val="visible"/>
                                      </p:to>
                                    </p:set>
                                    <p:animEffect transition="in" filter="fade">
                                      <p:cBhvr>
                                        <p:cTn id="173" dur="500"/>
                                        <p:tgtEl>
                                          <p:spTgt spid="48285"/>
                                        </p:tgtEl>
                                      </p:cBhvr>
                                    </p:animEffect>
                                  </p:childTnLst>
                                </p:cTn>
                              </p:par>
                            </p:childTnLst>
                          </p:cTn>
                        </p:par>
                        <p:par>
                          <p:cTn id="174" fill="hold" nodeType="afterGroup">
                            <p:stCondLst>
                              <p:cond delay="21000"/>
                            </p:stCondLst>
                            <p:childTnLst>
                              <p:par>
                                <p:cTn id="175" presetID="10" presetClass="entr" presetSubtype="0" fill="hold" grpId="0" nodeType="afterEffect">
                                  <p:stCondLst>
                                    <p:cond delay="0"/>
                                  </p:stCondLst>
                                  <p:childTnLst>
                                    <p:set>
                                      <p:cBhvr>
                                        <p:cTn id="176" dur="1" fill="hold">
                                          <p:stCondLst>
                                            <p:cond delay="0"/>
                                          </p:stCondLst>
                                        </p:cTn>
                                        <p:tgtEl>
                                          <p:spTgt spid="48284"/>
                                        </p:tgtEl>
                                        <p:attrNameLst>
                                          <p:attrName>style.visibility</p:attrName>
                                        </p:attrNameLst>
                                      </p:cBhvr>
                                      <p:to>
                                        <p:strVal val="visible"/>
                                      </p:to>
                                    </p:set>
                                    <p:animEffect transition="in" filter="fade">
                                      <p:cBhvr>
                                        <p:cTn id="177" dur="500"/>
                                        <p:tgtEl>
                                          <p:spTgt spid="48284"/>
                                        </p:tgtEl>
                                      </p:cBhvr>
                                    </p:animEffect>
                                  </p:childTnLst>
                                </p:cTn>
                              </p:par>
                            </p:childTnLst>
                          </p:cTn>
                        </p:par>
                        <p:par>
                          <p:cTn id="178" fill="hold" nodeType="afterGroup">
                            <p:stCondLst>
                              <p:cond delay="21500"/>
                            </p:stCondLst>
                            <p:childTnLst>
                              <p:par>
                                <p:cTn id="179" presetID="10" presetClass="entr" presetSubtype="0" fill="hold" grpId="0" nodeType="afterEffect">
                                  <p:stCondLst>
                                    <p:cond delay="0"/>
                                  </p:stCondLst>
                                  <p:childTnLst>
                                    <p:set>
                                      <p:cBhvr>
                                        <p:cTn id="180" dur="1" fill="hold">
                                          <p:stCondLst>
                                            <p:cond delay="0"/>
                                          </p:stCondLst>
                                        </p:cTn>
                                        <p:tgtEl>
                                          <p:spTgt spid="48283"/>
                                        </p:tgtEl>
                                        <p:attrNameLst>
                                          <p:attrName>style.visibility</p:attrName>
                                        </p:attrNameLst>
                                      </p:cBhvr>
                                      <p:to>
                                        <p:strVal val="visible"/>
                                      </p:to>
                                    </p:set>
                                    <p:animEffect transition="in" filter="fade">
                                      <p:cBhvr>
                                        <p:cTn id="181" dur="500"/>
                                        <p:tgtEl>
                                          <p:spTgt spid="48283"/>
                                        </p:tgtEl>
                                      </p:cBhvr>
                                    </p:animEffect>
                                  </p:childTnLst>
                                </p:cTn>
                              </p:par>
                            </p:childTnLst>
                          </p:cTn>
                        </p:par>
                        <p:par>
                          <p:cTn id="182" fill="hold" nodeType="afterGroup">
                            <p:stCondLst>
                              <p:cond delay="22000"/>
                            </p:stCondLst>
                            <p:childTnLst>
                              <p:par>
                                <p:cTn id="183" presetID="10" presetClass="entr" presetSubtype="0" fill="hold" grpId="0" nodeType="afterEffect">
                                  <p:stCondLst>
                                    <p:cond delay="0"/>
                                  </p:stCondLst>
                                  <p:childTnLst>
                                    <p:set>
                                      <p:cBhvr>
                                        <p:cTn id="184" dur="1" fill="hold">
                                          <p:stCondLst>
                                            <p:cond delay="0"/>
                                          </p:stCondLst>
                                        </p:cTn>
                                        <p:tgtEl>
                                          <p:spTgt spid="48282"/>
                                        </p:tgtEl>
                                        <p:attrNameLst>
                                          <p:attrName>style.visibility</p:attrName>
                                        </p:attrNameLst>
                                      </p:cBhvr>
                                      <p:to>
                                        <p:strVal val="visible"/>
                                      </p:to>
                                    </p:set>
                                    <p:animEffect transition="in" filter="fade">
                                      <p:cBhvr>
                                        <p:cTn id="185" dur="500"/>
                                        <p:tgtEl>
                                          <p:spTgt spid="48282"/>
                                        </p:tgtEl>
                                      </p:cBhvr>
                                    </p:animEffect>
                                  </p:childTnLst>
                                </p:cTn>
                              </p:par>
                            </p:childTnLst>
                          </p:cTn>
                        </p:par>
                        <p:par>
                          <p:cTn id="186" fill="hold" nodeType="afterGroup">
                            <p:stCondLst>
                              <p:cond delay="22500"/>
                            </p:stCondLst>
                            <p:childTnLst>
                              <p:par>
                                <p:cTn id="187" presetID="10" presetClass="entr" presetSubtype="0" fill="hold" grpId="0" nodeType="afterEffect">
                                  <p:stCondLst>
                                    <p:cond delay="0"/>
                                  </p:stCondLst>
                                  <p:childTnLst>
                                    <p:set>
                                      <p:cBhvr>
                                        <p:cTn id="188" dur="1" fill="hold">
                                          <p:stCondLst>
                                            <p:cond delay="0"/>
                                          </p:stCondLst>
                                        </p:cTn>
                                        <p:tgtEl>
                                          <p:spTgt spid="48291"/>
                                        </p:tgtEl>
                                        <p:attrNameLst>
                                          <p:attrName>style.visibility</p:attrName>
                                        </p:attrNameLst>
                                      </p:cBhvr>
                                      <p:to>
                                        <p:strVal val="visible"/>
                                      </p:to>
                                    </p:set>
                                    <p:animEffect transition="in" filter="fade">
                                      <p:cBhvr>
                                        <p:cTn id="189" dur="500"/>
                                        <p:tgtEl>
                                          <p:spTgt spid="48291"/>
                                        </p:tgtEl>
                                      </p:cBhvr>
                                    </p:animEffect>
                                  </p:childTnLst>
                                </p:cTn>
                              </p:par>
                            </p:childTnLst>
                          </p:cTn>
                        </p:par>
                        <p:par>
                          <p:cTn id="190" fill="hold" nodeType="afterGroup">
                            <p:stCondLst>
                              <p:cond delay="23000"/>
                            </p:stCondLst>
                            <p:childTnLst>
                              <p:par>
                                <p:cTn id="191" presetID="10" presetClass="entr" presetSubtype="0" fill="hold" grpId="0" nodeType="afterEffect">
                                  <p:stCondLst>
                                    <p:cond delay="0"/>
                                  </p:stCondLst>
                                  <p:childTnLst>
                                    <p:set>
                                      <p:cBhvr>
                                        <p:cTn id="192" dur="1" fill="hold">
                                          <p:stCondLst>
                                            <p:cond delay="0"/>
                                          </p:stCondLst>
                                        </p:cTn>
                                        <p:tgtEl>
                                          <p:spTgt spid="48290"/>
                                        </p:tgtEl>
                                        <p:attrNameLst>
                                          <p:attrName>style.visibility</p:attrName>
                                        </p:attrNameLst>
                                      </p:cBhvr>
                                      <p:to>
                                        <p:strVal val="visible"/>
                                      </p:to>
                                    </p:set>
                                    <p:animEffect transition="in" filter="fade">
                                      <p:cBhvr>
                                        <p:cTn id="193" dur="500"/>
                                        <p:tgtEl>
                                          <p:spTgt spid="48290"/>
                                        </p:tgtEl>
                                      </p:cBhvr>
                                    </p:animEffect>
                                  </p:childTnLst>
                                </p:cTn>
                              </p:par>
                            </p:childTnLst>
                          </p:cTn>
                        </p:par>
                        <p:par>
                          <p:cTn id="194" fill="hold" nodeType="afterGroup">
                            <p:stCondLst>
                              <p:cond delay="23500"/>
                            </p:stCondLst>
                            <p:childTnLst>
                              <p:par>
                                <p:cTn id="195" presetID="10" presetClass="entr" presetSubtype="0" fill="hold" grpId="0" nodeType="afterEffect">
                                  <p:stCondLst>
                                    <p:cond delay="0"/>
                                  </p:stCondLst>
                                  <p:childTnLst>
                                    <p:set>
                                      <p:cBhvr>
                                        <p:cTn id="196" dur="1" fill="hold">
                                          <p:stCondLst>
                                            <p:cond delay="0"/>
                                          </p:stCondLst>
                                        </p:cTn>
                                        <p:tgtEl>
                                          <p:spTgt spid="48289"/>
                                        </p:tgtEl>
                                        <p:attrNameLst>
                                          <p:attrName>style.visibility</p:attrName>
                                        </p:attrNameLst>
                                      </p:cBhvr>
                                      <p:to>
                                        <p:strVal val="visible"/>
                                      </p:to>
                                    </p:set>
                                    <p:animEffect transition="in" filter="fade">
                                      <p:cBhvr>
                                        <p:cTn id="197" dur="500"/>
                                        <p:tgtEl>
                                          <p:spTgt spid="48289"/>
                                        </p:tgtEl>
                                      </p:cBhvr>
                                    </p:animEffect>
                                  </p:childTnLst>
                                </p:cTn>
                              </p:par>
                            </p:childTnLst>
                          </p:cTn>
                        </p:par>
                        <p:par>
                          <p:cTn id="198" fill="hold" nodeType="afterGroup">
                            <p:stCondLst>
                              <p:cond delay="24000"/>
                            </p:stCondLst>
                            <p:childTnLst>
                              <p:par>
                                <p:cTn id="199" presetID="10" presetClass="entr" presetSubtype="0" fill="hold" grpId="0" nodeType="afterEffect">
                                  <p:stCondLst>
                                    <p:cond delay="0"/>
                                  </p:stCondLst>
                                  <p:childTnLst>
                                    <p:set>
                                      <p:cBhvr>
                                        <p:cTn id="200" dur="1" fill="hold">
                                          <p:stCondLst>
                                            <p:cond delay="0"/>
                                          </p:stCondLst>
                                        </p:cTn>
                                        <p:tgtEl>
                                          <p:spTgt spid="48288"/>
                                        </p:tgtEl>
                                        <p:attrNameLst>
                                          <p:attrName>style.visibility</p:attrName>
                                        </p:attrNameLst>
                                      </p:cBhvr>
                                      <p:to>
                                        <p:strVal val="visible"/>
                                      </p:to>
                                    </p:set>
                                    <p:animEffect transition="in" filter="fade">
                                      <p:cBhvr>
                                        <p:cTn id="201" dur="500"/>
                                        <p:tgtEl>
                                          <p:spTgt spid="48288"/>
                                        </p:tgtEl>
                                      </p:cBhvr>
                                    </p:animEffect>
                                  </p:childTnLst>
                                </p:cTn>
                              </p:par>
                            </p:childTnLst>
                          </p:cTn>
                        </p:par>
                        <p:par>
                          <p:cTn id="202" fill="hold" nodeType="afterGroup">
                            <p:stCondLst>
                              <p:cond delay="24500"/>
                            </p:stCondLst>
                            <p:childTnLst>
                              <p:par>
                                <p:cTn id="203" presetID="10" presetClass="entr" presetSubtype="0" fill="hold" grpId="0" nodeType="afterEffect">
                                  <p:stCondLst>
                                    <p:cond delay="0"/>
                                  </p:stCondLst>
                                  <p:childTnLst>
                                    <p:set>
                                      <p:cBhvr>
                                        <p:cTn id="204" dur="1" fill="hold">
                                          <p:stCondLst>
                                            <p:cond delay="0"/>
                                          </p:stCondLst>
                                        </p:cTn>
                                        <p:tgtEl>
                                          <p:spTgt spid="48287"/>
                                        </p:tgtEl>
                                        <p:attrNameLst>
                                          <p:attrName>style.visibility</p:attrName>
                                        </p:attrNameLst>
                                      </p:cBhvr>
                                      <p:to>
                                        <p:strVal val="visible"/>
                                      </p:to>
                                    </p:set>
                                    <p:animEffect transition="in" filter="fade">
                                      <p:cBhvr>
                                        <p:cTn id="205" dur="500"/>
                                        <p:tgtEl>
                                          <p:spTgt spid="48287"/>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48250"/>
                                        </p:tgtEl>
                                        <p:attrNameLst>
                                          <p:attrName>style.visibility</p:attrName>
                                        </p:attrNameLst>
                                      </p:cBhvr>
                                      <p:to>
                                        <p:strVal val="visible"/>
                                      </p:to>
                                    </p:set>
                                  </p:childTnLst>
                                </p:cTn>
                              </p:par>
                              <p:par>
                                <p:cTn id="210" presetID="10" presetClass="entr" presetSubtype="0" fill="hold" grpId="0" nodeType="withEffect">
                                  <p:stCondLst>
                                    <p:cond delay="0"/>
                                  </p:stCondLst>
                                  <p:childTnLst>
                                    <p:set>
                                      <p:cBhvr>
                                        <p:cTn id="211" dur="1" fill="hold">
                                          <p:stCondLst>
                                            <p:cond delay="0"/>
                                          </p:stCondLst>
                                        </p:cTn>
                                        <p:tgtEl>
                                          <p:spTgt spid="48300"/>
                                        </p:tgtEl>
                                        <p:attrNameLst>
                                          <p:attrName>style.visibility</p:attrName>
                                        </p:attrNameLst>
                                      </p:cBhvr>
                                      <p:to>
                                        <p:strVal val="visible"/>
                                      </p:to>
                                    </p:set>
                                    <p:animEffect transition="in" filter="fade">
                                      <p:cBhvr>
                                        <p:cTn id="212" dur="500"/>
                                        <p:tgtEl>
                                          <p:spTgt spid="48300"/>
                                        </p:tgtEl>
                                      </p:cBhvr>
                                    </p:animEffect>
                                  </p:childTnLst>
                                </p:cTn>
                              </p:par>
                            </p:childTnLst>
                          </p:cTn>
                        </p:par>
                        <p:par>
                          <p:cTn id="213" fill="hold" nodeType="afterGroup">
                            <p:stCondLst>
                              <p:cond delay="500"/>
                            </p:stCondLst>
                            <p:childTnLst>
                              <p:par>
                                <p:cTn id="214" presetID="10" presetClass="entr" presetSubtype="0" fill="hold" grpId="0" nodeType="afterEffect">
                                  <p:stCondLst>
                                    <p:cond delay="0"/>
                                  </p:stCondLst>
                                  <p:childTnLst>
                                    <p:set>
                                      <p:cBhvr>
                                        <p:cTn id="215" dur="1" fill="hold">
                                          <p:stCondLst>
                                            <p:cond delay="0"/>
                                          </p:stCondLst>
                                        </p:cTn>
                                        <p:tgtEl>
                                          <p:spTgt spid="48299"/>
                                        </p:tgtEl>
                                        <p:attrNameLst>
                                          <p:attrName>style.visibility</p:attrName>
                                        </p:attrNameLst>
                                      </p:cBhvr>
                                      <p:to>
                                        <p:strVal val="visible"/>
                                      </p:to>
                                    </p:set>
                                    <p:animEffect transition="in" filter="fade">
                                      <p:cBhvr>
                                        <p:cTn id="216" dur="500"/>
                                        <p:tgtEl>
                                          <p:spTgt spid="48299"/>
                                        </p:tgtEl>
                                      </p:cBhvr>
                                    </p:animEffect>
                                  </p:childTnLst>
                                </p:cTn>
                              </p:par>
                            </p:childTnLst>
                          </p:cTn>
                        </p:par>
                        <p:par>
                          <p:cTn id="217" fill="hold" nodeType="afterGroup">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48298"/>
                                        </p:tgtEl>
                                        <p:attrNameLst>
                                          <p:attrName>style.visibility</p:attrName>
                                        </p:attrNameLst>
                                      </p:cBhvr>
                                      <p:to>
                                        <p:strVal val="visible"/>
                                      </p:to>
                                    </p:set>
                                    <p:animEffect transition="in" filter="fade">
                                      <p:cBhvr>
                                        <p:cTn id="220" dur="500"/>
                                        <p:tgtEl>
                                          <p:spTgt spid="48298"/>
                                        </p:tgtEl>
                                      </p:cBhvr>
                                    </p:animEffect>
                                  </p:childTnLst>
                                </p:cTn>
                              </p:par>
                            </p:childTnLst>
                          </p:cTn>
                        </p:par>
                        <p:par>
                          <p:cTn id="221" fill="hold" nodeType="afterGroup">
                            <p:stCondLst>
                              <p:cond delay="1500"/>
                            </p:stCondLst>
                            <p:childTnLst>
                              <p:par>
                                <p:cTn id="222" presetID="10" presetClass="entr" presetSubtype="0" fill="hold" grpId="0" nodeType="afterEffect">
                                  <p:stCondLst>
                                    <p:cond delay="0"/>
                                  </p:stCondLst>
                                  <p:childTnLst>
                                    <p:set>
                                      <p:cBhvr>
                                        <p:cTn id="223" dur="1" fill="hold">
                                          <p:stCondLst>
                                            <p:cond delay="0"/>
                                          </p:stCondLst>
                                        </p:cTn>
                                        <p:tgtEl>
                                          <p:spTgt spid="48297"/>
                                        </p:tgtEl>
                                        <p:attrNameLst>
                                          <p:attrName>style.visibility</p:attrName>
                                        </p:attrNameLst>
                                      </p:cBhvr>
                                      <p:to>
                                        <p:strVal val="visible"/>
                                      </p:to>
                                    </p:set>
                                    <p:animEffect transition="in" filter="fade">
                                      <p:cBhvr>
                                        <p:cTn id="224" dur="500"/>
                                        <p:tgtEl>
                                          <p:spTgt spid="48297"/>
                                        </p:tgtEl>
                                      </p:cBhvr>
                                    </p:animEffect>
                                  </p:childTnLst>
                                </p:cTn>
                              </p:par>
                            </p:childTnLst>
                          </p:cTn>
                        </p:par>
                        <p:par>
                          <p:cTn id="225" fill="hold" nodeType="afterGroup">
                            <p:stCondLst>
                              <p:cond delay="2000"/>
                            </p:stCondLst>
                            <p:childTnLst>
                              <p:par>
                                <p:cTn id="226" presetID="10" presetClass="entr" presetSubtype="0" fill="hold" grpId="0" nodeType="afterEffect">
                                  <p:stCondLst>
                                    <p:cond delay="0"/>
                                  </p:stCondLst>
                                  <p:childTnLst>
                                    <p:set>
                                      <p:cBhvr>
                                        <p:cTn id="227" dur="1" fill="hold">
                                          <p:stCondLst>
                                            <p:cond delay="0"/>
                                          </p:stCondLst>
                                        </p:cTn>
                                        <p:tgtEl>
                                          <p:spTgt spid="48296"/>
                                        </p:tgtEl>
                                        <p:attrNameLst>
                                          <p:attrName>style.visibility</p:attrName>
                                        </p:attrNameLst>
                                      </p:cBhvr>
                                      <p:to>
                                        <p:strVal val="visible"/>
                                      </p:to>
                                    </p:set>
                                    <p:animEffect transition="in" filter="fade">
                                      <p:cBhvr>
                                        <p:cTn id="228" dur="500"/>
                                        <p:tgtEl>
                                          <p:spTgt spid="48296"/>
                                        </p:tgtEl>
                                      </p:cBhvr>
                                    </p:animEffect>
                                  </p:childTnLst>
                                </p:cTn>
                              </p:par>
                            </p:childTnLst>
                          </p:cTn>
                        </p:par>
                        <p:par>
                          <p:cTn id="229" fill="hold" nodeType="afterGroup">
                            <p:stCondLst>
                              <p:cond delay="2500"/>
                            </p:stCondLst>
                            <p:childTnLst>
                              <p:par>
                                <p:cTn id="230" presetID="10" presetClass="entr" presetSubtype="0" fill="hold" grpId="0" nodeType="afterEffect">
                                  <p:stCondLst>
                                    <p:cond delay="0"/>
                                  </p:stCondLst>
                                  <p:childTnLst>
                                    <p:set>
                                      <p:cBhvr>
                                        <p:cTn id="231" dur="1" fill="hold">
                                          <p:stCondLst>
                                            <p:cond delay="0"/>
                                          </p:stCondLst>
                                        </p:cTn>
                                        <p:tgtEl>
                                          <p:spTgt spid="48305"/>
                                        </p:tgtEl>
                                        <p:attrNameLst>
                                          <p:attrName>style.visibility</p:attrName>
                                        </p:attrNameLst>
                                      </p:cBhvr>
                                      <p:to>
                                        <p:strVal val="visible"/>
                                      </p:to>
                                    </p:set>
                                    <p:animEffect transition="in" filter="fade">
                                      <p:cBhvr>
                                        <p:cTn id="232" dur="500"/>
                                        <p:tgtEl>
                                          <p:spTgt spid="48305"/>
                                        </p:tgtEl>
                                      </p:cBhvr>
                                    </p:animEffect>
                                  </p:childTnLst>
                                </p:cTn>
                              </p:par>
                            </p:childTnLst>
                          </p:cTn>
                        </p:par>
                        <p:par>
                          <p:cTn id="233" fill="hold" nodeType="afterGroup">
                            <p:stCondLst>
                              <p:cond delay="3000"/>
                            </p:stCondLst>
                            <p:childTnLst>
                              <p:par>
                                <p:cTn id="234" presetID="10" presetClass="entr" presetSubtype="0" fill="hold" grpId="0" nodeType="afterEffect">
                                  <p:stCondLst>
                                    <p:cond delay="0"/>
                                  </p:stCondLst>
                                  <p:childTnLst>
                                    <p:set>
                                      <p:cBhvr>
                                        <p:cTn id="235" dur="1" fill="hold">
                                          <p:stCondLst>
                                            <p:cond delay="0"/>
                                          </p:stCondLst>
                                        </p:cTn>
                                        <p:tgtEl>
                                          <p:spTgt spid="48304"/>
                                        </p:tgtEl>
                                        <p:attrNameLst>
                                          <p:attrName>style.visibility</p:attrName>
                                        </p:attrNameLst>
                                      </p:cBhvr>
                                      <p:to>
                                        <p:strVal val="visible"/>
                                      </p:to>
                                    </p:set>
                                    <p:animEffect transition="in" filter="fade">
                                      <p:cBhvr>
                                        <p:cTn id="236" dur="500"/>
                                        <p:tgtEl>
                                          <p:spTgt spid="48304"/>
                                        </p:tgtEl>
                                      </p:cBhvr>
                                    </p:animEffect>
                                  </p:childTnLst>
                                </p:cTn>
                              </p:par>
                            </p:childTnLst>
                          </p:cTn>
                        </p:par>
                        <p:par>
                          <p:cTn id="237" fill="hold" nodeType="afterGroup">
                            <p:stCondLst>
                              <p:cond delay="3500"/>
                            </p:stCondLst>
                            <p:childTnLst>
                              <p:par>
                                <p:cTn id="238" presetID="10" presetClass="entr" presetSubtype="0" fill="hold" grpId="0" nodeType="afterEffect">
                                  <p:stCondLst>
                                    <p:cond delay="0"/>
                                  </p:stCondLst>
                                  <p:childTnLst>
                                    <p:set>
                                      <p:cBhvr>
                                        <p:cTn id="239" dur="1" fill="hold">
                                          <p:stCondLst>
                                            <p:cond delay="0"/>
                                          </p:stCondLst>
                                        </p:cTn>
                                        <p:tgtEl>
                                          <p:spTgt spid="48303"/>
                                        </p:tgtEl>
                                        <p:attrNameLst>
                                          <p:attrName>style.visibility</p:attrName>
                                        </p:attrNameLst>
                                      </p:cBhvr>
                                      <p:to>
                                        <p:strVal val="visible"/>
                                      </p:to>
                                    </p:set>
                                    <p:animEffect transition="in" filter="fade">
                                      <p:cBhvr>
                                        <p:cTn id="240" dur="500"/>
                                        <p:tgtEl>
                                          <p:spTgt spid="48303"/>
                                        </p:tgtEl>
                                      </p:cBhvr>
                                    </p:animEffect>
                                  </p:childTnLst>
                                </p:cTn>
                              </p:par>
                            </p:childTnLst>
                          </p:cTn>
                        </p:par>
                        <p:par>
                          <p:cTn id="241" fill="hold" nodeType="afterGroup">
                            <p:stCondLst>
                              <p:cond delay="4000"/>
                            </p:stCondLst>
                            <p:childTnLst>
                              <p:par>
                                <p:cTn id="242" presetID="10" presetClass="entr" presetSubtype="0" fill="hold" grpId="0" nodeType="afterEffect">
                                  <p:stCondLst>
                                    <p:cond delay="0"/>
                                  </p:stCondLst>
                                  <p:childTnLst>
                                    <p:set>
                                      <p:cBhvr>
                                        <p:cTn id="243" dur="1" fill="hold">
                                          <p:stCondLst>
                                            <p:cond delay="0"/>
                                          </p:stCondLst>
                                        </p:cTn>
                                        <p:tgtEl>
                                          <p:spTgt spid="48302"/>
                                        </p:tgtEl>
                                        <p:attrNameLst>
                                          <p:attrName>style.visibility</p:attrName>
                                        </p:attrNameLst>
                                      </p:cBhvr>
                                      <p:to>
                                        <p:strVal val="visible"/>
                                      </p:to>
                                    </p:set>
                                    <p:animEffect transition="in" filter="fade">
                                      <p:cBhvr>
                                        <p:cTn id="244" dur="500"/>
                                        <p:tgtEl>
                                          <p:spTgt spid="48302"/>
                                        </p:tgtEl>
                                      </p:cBhvr>
                                    </p:animEffect>
                                  </p:childTnLst>
                                </p:cTn>
                              </p:par>
                            </p:childTnLst>
                          </p:cTn>
                        </p:par>
                        <p:par>
                          <p:cTn id="245" fill="hold" nodeType="afterGroup">
                            <p:stCondLst>
                              <p:cond delay="4500"/>
                            </p:stCondLst>
                            <p:childTnLst>
                              <p:par>
                                <p:cTn id="246" presetID="10" presetClass="entr" presetSubtype="0" fill="hold" grpId="0" nodeType="afterEffect">
                                  <p:stCondLst>
                                    <p:cond delay="0"/>
                                  </p:stCondLst>
                                  <p:childTnLst>
                                    <p:set>
                                      <p:cBhvr>
                                        <p:cTn id="247" dur="1" fill="hold">
                                          <p:stCondLst>
                                            <p:cond delay="0"/>
                                          </p:stCondLst>
                                        </p:cTn>
                                        <p:tgtEl>
                                          <p:spTgt spid="48301"/>
                                        </p:tgtEl>
                                        <p:attrNameLst>
                                          <p:attrName>style.visibility</p:attrName>
                                        </p:attrNameLst>
                                      </p:cBhvr>
                                      <p:to>
                                        <p:strVal val="visible"/>
                                      </p:to>
                                    </p:set>
                                    <p:animEffect transition="in" filter="fade">
                                      <p:cBhvr>
                                        <p:cTn id="248" dur="500"/>
                                        <p:tgtEl>
                                          <p:spTgt spid="48301"/>
                                        </p:tgtEl>
                                      </p:cBhvr>
                                    </p:animEffect>
                                  </p:childTnLst>
                                </p:cTn>
                              </p:par>
                            </p:childTnLst>
                          </p:cTn>
                        </p:par>
                        <p:par>
                          <p:cTn id="249" fill="hold" nodeType="afterGroup">
                            <p:stCondLst>
                              <p:cond delay="5000"/>
                            </p:stCondLst>
                            <p:childTnLst>
                              <p:par>
                                <p:cTn id="250" presetID="10" presetClass="entr" presetSubtype="0" fill="hold" grpId="0" nodeType="afterEffect">
                                  <p:stCondLst>
                                    <p:cond delay="0"/>
                                  </p:stCondLst>
                                  <p:childTnLst>
                                    <p:set>
                                      <p:cBhvr>
                                        <p:cTn id="251" dur="1" fill="hold">
                                          <p:stCondLst>
                                            <p:cond delay="0"/>
                                          </p:stCondLst>
                                        </p:cTn>
                                        <p:tgtEl>
                                          <p:spTgt spid="48310"/>
                                        </p:tgtEl>
                                        <p:attrNameLst>
                                          <p:attrName>style.visibility</p:attrName>
                                        </p:attrNameLst>
                                      </p:cBhvr>
                                      <p:to>
                                        <p:strVal val="visible"/>
                                      </p:to>
                                    </p:set>
                                    <p:animEffect transition="in" filter="fade">
                                      <p:cBhvr>
                                        <p:cTn id="252" dur="500"/>
                                        <p:tgtEl>
                                          <p:spTgt spid="48310"/>
                                        </p:tgtEl>
                                      </p:cBhvr>
                                    </p:animEffect>
                                  </p:childTnLst>
                                </p:cTn>
                              </p:par>
                            </p:childTnLst>
                          </p:cTn>
                        </p:par>
                        <p:par>
                          <p:cTn id="253" fill="hold" nodeType="afterGroup">
                            <p:stCondLst>
                              <p:cond delay="5500"/>
                            </p:stCondLst>
                            <p:childTnLst>
                              <p:par>
                                <p:cTn id="254" presetID="10" presetClass="entr" presetSubtype="0" fill="hold" grpId="0" nodeType="afterEffect">
                                  <p:stCondLst>
                                    <p:cond delay="0"/>
                                  </p:stCondLst>
                                  <p:childTnLst>
                                    <p:set>
                                      <p:cBhvr>
                                        <p:cTn id="255" dur="1" fill="hold">
                                          <p:stCondLst>
                                            <p:cond delay="0"/>
                                          </p:stCondLst>
                                        </p:cTn>
                                        <p:tgtEl>
                                          <p:spTgt spid="48309"/>
                                        </p:tgtEl>
                                        <p:attrNameLst>
                                          <p:attrName>style.visibility</p:attrName>
                                        </p:attrNameLst>
                                      </p:cBhvr>
                                      <p:to>
                                        <p:strVal val="visible"/>
                                      </p:to>
                                    </p:set>
                                    <p:animEffect transition="in" filter="fade">
                                      <p:cBhvr>
                                        <p:cTn id="256" dur="500"/>
                                        <p:tgtEl>
                                          <p:spTgt spid="48309"/>
                                        </p:tgtEl>
                                      </p:cBhvr>
                                    </p:animEffect>
                                  </p:childTnLst>
                                </p:cTn>
                              </p:par>
                            </p:childTnLst>
                          </p:cTn>
                        </p:par>
                        <p:par>
                          <p:cTn id="257" fill="hold" nodeType="afterGroup">
                            <p:stCondLst>
                              <p:cond delay="6000"/>
                            </p:stCondLst>
                            <p:childTnLst>
                              <p:par>
                                <p:cTn id="258" presetID="10" presetClass="entr" presetSubtype="0" fill="hold" grpId="0" nodeType="afterEffect">
                                  <p:stCondLst>
                                    <p:cond delay="0"/>
                                  </p:stCondLst>
                                  <p:childTnLst>
                                    <p:set>
                                      <p:cBhvr>
                                        <p:cTn id="259" dur="1" fill="hold">
                                          <p:stCondLst>
                                            <p:cond delay="0"/>
                                          </p:stCondLst>
                                        </p:cTn>
                                        <p:tgtEl>
                                          <p:spTgt spid="48308"/>
                                        </p:tgtEl>
                                        <p:attrNameLst>
                                          <p:attrName>style.visibility</p:attrName>
                                        </p:attrNameLst>
                                      </p:cBhvr>
                                      <p:to>
                                        <p:strVal val="visible"/>
                                      </p:to>
                                    </p:set>
                                    <p:animEffect transition="in" filter="fade">
                                      <p:cBhvr>
                                        <p:cTn id="260" dur="500"/>
                                        <p:tgtEl>
                                          <p:spTgt spid="48308"/>
                                        </p:tgtEl>
                                      </p:cBhvr>
                                    </p:animEffect>
                                  </p:childTnLst>
                                </p:cTn>
                              </p:par>
                            </p:childTnLst>
                          </p:cTn>
                        </p:par>
                        <p:par>
                          <p:cTn id="261" fill="hold" nodeType="afterGroup">
                            <p:stCondLst>
                              <p:cond delay="6500"/>
                            </p:stCondLst>
                            <p:childTnLst>
                              <p:par>
                                <p:cTn id="262" presetID="10" presetClass="entr" presetSubtype="0" fill="hold" grpId="0" nodeType="afterEffect">
                                  <p:stCondLst>
                                    <p:cond delay="0"/>
                                  </p:stCondLst>
                                  <p:childTnLst>
                                    <p:set>
                                      <p:cBhvr>
                                        <p:cTn id="263" dur="1" fill="hold">
                                          <p:stCondLst>
                                            <p:cond delay="0"/>
                                          </p:stCondLst>
                                        </p:cTn>
                                        <p:tgtEl>
                                          <p:spTgt spid="48307"/>
                                        </p:tgtEl>
                                        <p:attrNameLst>
                                          <p:attrName>style.visibility</p:attrName>
                                        </p:attrNameLst>
                                      </p:cBhvr>
                                      <p:to>
                                        <p:strVal val="visible"/>
                                      </p:to>
                                    </p:set>
                                    <p:animEffect transition="in" filter="fade">
                                      <p:cBhvr>
                                        <p:cTn id="264" dur="500"/>
                                        <p:tgtEl>
                                          <p:spTgt spid="48307"/>
                                        </p:tgtEl>
                                      </p:cBhvr>
                                    </p:animEffect>
                                  </p:childTnLst>
                                </p:cTn>
                              </p:par>
                            </p:childTnLst>
                          </p:cTn>
                        </p:par>
                        <p:par>
                          <p:cTn id="265" fill="hold" nodeType="afterGroup">
                            <p:stCondLst>
                              <p:cond delay="7000"/>
                            </p:stCondLst>
                            <p:childTnLst>
                              <p:par>
                                <p:cTn id="266" presetID="10" presetClass="entr" presetSubtype="0" fill="hold" grpId="0" nodeType="afterEffect">
                                  <p:stCondLst>
                                    <p:cond delay="0"/>
                                  </p:stCondLst>
                                  <p:childTnLst>
                                    <p:set>
                                      <p:cBhvr>
                                        <p:cTn id="267" dur="1" fill="hold">
                                          <p:stCondLst>
                                            <p:cond delay="0"/>
                                          </p:stCondLst>
                                        </p:cTn>
                                        <p:tgtEl>
                                          <p:spTgt spid="48306"/>
                                        </p:tgtEl>
                                        <p:attrNameLst>
                                          <p:attrName>style.visibility</p:attrName>
                                        </p:attrNameLst>
                                      </p:cBhvr>
                                      <p:to>
                                        <p:strVal val="visible"/>
                                      </p:to>
                                    </p:set>
                                    <p:animEffect transition="in" filter="fade">
                                      <p:cBhvr>
                                        <p:cTn id="268" dur="500"/>
                                        <p:tgtEl>
                                          <p:spTgt spid="4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autoUpdateAnimBg="0"/>
      <p:bldP spid="48134" grpId="0" animBg="1" autoUpdateAnimBg="0"/>
      <p:bldP spid="48136" grpId="0" animBg="1" autoUpdateAnimBg="0"/>
      <p:bldP spid="48138" grpId="0" animBg="1" autoUpdateAnimBg="0"/>
      <p:bldP spid="48140" grpId="0" animBg="1" autoUpdateAnimBg="0"/>
      <p:bldP spid="48142" grpId="0" animBg="1" autoUpdateAnimBg="0"/>
      <p:bldP spid="48143" grpId="0" animBg="1" autoUpdateAnimBg="0"/>
      <p:bldP spid="48144" grpId="0" animBg="1" autoUpdateAnimBg="0"/>
      <p:bldP spid="48145" grpId="0" animBg="1" autoUpdateAnimBg="0"/>
      <p:bldP spid="48146" grpId="0" animBg="1" autoUpdateAnimBg="0"/>
      <p:bldP spid="48250" grpId="0" autoUpdateAnimBg="0"/>
      <p:bldP spid="48251" grpId="0" autoUpdateAnimBg="0"/>
      <p:bldP spid="48252" grpId="0" animBg="1" autoUpdateAnimBg="0"/>
      <p:bldP spid="48253" grpId="0" animBg="1" autoUpdateAnimBg="0"/>
      <p:bldP spid="48254" grpId="0" animBg="1" autoUpdateAnimBg="0"/>
      <p:bldP spid="48255" grpId="0" animBg="1" autoUpdateAnimBg="0"/>
      <p:bldP spid="48256" grpId="0" animBg="1" autoUpdateAnimBg="0"/>
      <p:bldP spid="48257" grpId="0" animBg="1" autoUpdateAnimBg="0"/>
      <p:bldP spid="48258" grpId="0" animBg="1" autoUpdateAnimBg="0"/>
      <p:bldP spid="48259" grpId="0" animBg="1" autoUpdateAnimBg="0"/>
      <p:bldP spid="48260" grpId="0" animBg="1" autoUpdateAnimBg="0"/>
      <p:bldP spid="48261" grpId="0" animBg="1" autoUpdateAnimBg="0"/>
      <p:bldP spid="48262" grpId="0" animBg="1" autoUpdateAnimBg="0"/>
      <p:bldP spid="48263" grpId="0" animBg="1" autoUpdateAnimBg="0"/>
      <p:bldP spid="48264" grpId="0" animBg="1" autoUpdateAnimBg="0"/>
      <p:bldP spid="48265" grpId="0" animBg="1" autoUpdateAnimBg="0"/>
      <p:bldP spid="48266" grpId="0" animBg="1" autoUpdateAnimBg="0"/>
      <p:bldP spid="48267" grpId="0" animBg="1" autoUpdateAnimBg="0"/>
      <p:bldP spid="48268" grpId="0" animBg="1" autoUpdateAnimBg="0"/>
      <p:bldP spid="48269" grpId="0" animBg="1" autoUpdateAnimBg="0"/>
      <p:bldP spid="48270" grpId="0" animBg="1" autoUpdateAnimBg="0"/>
      <p:bldP spid="48271" grpId="0" animBg="1" autoUpdateAnimBg="0"/>
      <p:bldP spid="48272" grpId="0" animBg="1" autoUpdateAnimBg="0"/>
      <p:bldP spid="48273" grpId="0" animBg="1" autoUpdateAnimBg="0"/>
      <p:bldP spid="48274" grpId="0" animBg="1" autoUpdateAnimBg="0"/>
      <p:bldP spid="48275" grpId="0" animBg="1" autoUpdateAnimBg="0"/>
      <p:bldP spid="48276" grpId="0" animBg="1" autoUpdateAnimBg="0"/>
      <p:bldP spid="48277" grpId="0" animBg="1" autoUpdateAnimBg="0"/>
      <p:bldP spid="48278" grpId="0" animBg="1" autoUpdateAnimBg="0"/>
      <p:bldP spid="48279" grpId="0" animBg="1" autoUpdateAnimBg="0"/>
      <p:bldP spid="48280" grpId="0" animBg="1" autoUpdateAnimBg="0"/>
      <p:bldP spid="48281" grpId="0" animBg="1" autoUpdateAnimBg="0"/>
      <p:bldP spid="48282" grpId="0" animBg="1" autoUpdateAnimBg="0"/>
      <p:bldP spid="48283" grpId="0" animBg="1" autoUpdateAnimBg="0"/>
      <p:bldP spid="48284" grpId="0" animBg="1" autoUpdateAnimBg="0"/>
      <p:bldP spid="48285" grpId="0" animBg="1" autoUpdateAnimBg="0"/>
      <p:bldP spid="48286" grpId="0" animBg="1" autoUpdateAnimBg="0"/>
      <p:bldP spid="48287" grpId="0" animBg="1" autoUpdateAnimBg="0"/>
      <p:bldP spid="48288" grpId="0" animBg="1" autoUpdateAnimBg="0"/>
      <p:bldP spid="48289" grpId="0" animBg="1" autoUpdateAnimBg="0"/>
      <p:bldP spid="48290" grpId="0" animBg="1" autoUpdateAnimBg="0"/>
      <p:bldP spid="48291" grpId="0" animBg="1" autoUpdateAnimBg="0"/>
      <p:bldP spid="48296" grpId="0" animBg="1" autoUpdateAnimBg="0"/>
      <p:bldP spid="48297" grpId="0" animBg="1" autoUpdateAnimBg="0"/>
      <p:bldP spid="48298" grpId="0" animBg="1" autoUpdateAnimBg="0"/>
      <p:bldP spid="48299" grpId="0" animBg="1" autoUpdateAnimBg="0"/>
      <p:bldP spid="48300" grpId="0" animBg="1" autoUpdateAnimBg="0"/>
      <p:bldP spid="48301" grpId="0" animBg="1" autoUpdateAnimBg="0"/>
      <p:bldP spid="48302" grpId="0" animBg="1" autoUpdateAnimBg="0"/>
      <p:bldP spid="48303" grpId="0" animBg="1" autoUpdateAnimBg="0"/>
      <p:bldP spid="48304" grpId="0" animBg="1" autoUpdateAnimBg="0"/>
      <p:bldP spid="48305" grpId="0" animBg="1" autoUpdateAnimBg="0"/>
      <p:bldP spid="48306" grpId="0" animBg="1" autoUpdateAnimBg="0"/>
      <p:bldP spid="48307" grpId="0" animBg="1" autoUpdateAnimBg="0"/>
      <p:bldP spid="48308" grpId="0" animBg="1" autoUpdateAnimBg="0"/>
      <p:bldP spid="48309" grpId="0" animBg="1" autoUpdateAnimBg="0"/>
      <p:bldP spid="48310"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D11BC0A-0293-49BC-90ED-9B3547E8F1B6}" type="slidenum">
              <a:rPr lang="zh-CN" altLang="en-US"/>
              <a:pPr>
                <a:defRPr/>
              </a:pPr>
              <a:t>28</a:t>
            </a:fld>
            <a:endParaRPr lang="en-US" altLang="zh-CN"/>
          </a:p>
        </p:txBody>
      </p:sp>
      <p:sp>
        <p:nvSpPr>
          <p:cNvPr id="50179" name="Rectangle 2"/>
          <p:cNvSpPr>
            <a:spLocks noGrp="1" noChangeArrowheads="1"/>
          </p:cNvSpPr>
          <p:nvPr>
            <p:ph type="title"/>
          </p:nvPr>
        </p:nvSpPr>
        <p:spPr/>
        <p:txBody>
          <a:bodyPr/>
          <a:lstStyle/>
          <a:p>
            <a:r>
              <a:rPr lang="en-US" altLang="zh-CN" smtClean="0"/>
              <a:t>Document oriented database</a:t>
            </a:r>
          </a:p>
        </p:txBody>
      </p:sp>
      <p:sp>
        <p:nvSpPr>
          <p:cNvPr id="50180" name="Rectangle 3"/>
          <p:cNvSpPr>
            <a:spLocks noGrp="1" noChangeArrowheads="1"/>
          </p:cNvSpPr>
          <p:nvPr>
            <p:ph type="body" idx="1"/>
          </p:nvPr>
        </p:nvSpPr>
        <p:spPr/>
        <p:txBody>
          <a:bodyPr>
            <a:noAutofit/>
          </a:bodyPr>
          <a:lstStyle/>
          <a:p>
            <a:pPr>
              <a:lnSpc>
                <a:spcPct val="90000"/>
              </a:lnSpc>
            </a:pPr>
            <a:r>
              <a:rPr lang="en-US" altLang="zh-CN" sz="2400" dirty="0" smtClean="0"/>
              <a:t>A </a:t>
            </a:r>
            <a:r>
              <a:rPr lang="en-US" altLang="zh-CN" sz="2400" b="1" dirty="0" smtClean="0"/>
              <a:t>document-oriented database</a:t>
            </a:r>
            <a:r>
              <a:rPr lang="en-US" altLang="zh-CN" sz="2400" dirty="0" smtClean="0"/>
              <a:t> is a </a:t>
            </a:r>
            <a:r>
              <a:rPr lang="en-US" altLang="zh-CN" sz="2400" dirty="0" smtClean="0">
                <a:hlinkClick r:id="rId3"/>
              </a:rPr>
              <a:t>computer program</a:t>
            </a:r>
            <a:r>
              <a:rPr lang="en-US" altLang="zh-CN" sz="2400" dirty="0" smtClean="0"/>
              <a:t> designed for storing, retrieving, and managing document-oriented, or </a:t>
            </a:r>
            <a:r>
              <a:rPr lang="en-US" altLang="zh-CN" sz="2400" dirty="0" smtClean="0">
                <a:hlinkClick r:id="rId4"/>
              </a:rPr>
              <a:t>semi structured data</a:t>
            </a:r>
            <a:r>
              <a:rPr lang="en-US" altLang="zh-CN" sz="2400" dirty="0" smtClean="0"/>
              <a:t>, information. Document-oriented databases are one of the main categories of so-called </a:t>
            </a:r>
            <a:r>
              <a:rPr lang="en-US" altLang="zh-CN" sz="2400" dirty="0" smtClean="0">
                <a:hlinkClick r:id="rId5"/>
              </a:rPr>
              <a:t>NoSQL</a:t>
            </a:r>
            <a:r>
              <a:rPr lang="en-US" altLang="zh-CN" sz="2400" dirty="0" smtClean="0"/>
              <a:t> databases and the popularity of the term "document-oriented database" (or "document store") has grown with the use of the term </a:t>
            </a:r>
            <a:r>
              <a:rPr lang="en-US" altLang="zh-CN" sz="2400" dirty="0" smtClean="0">
                <a:hlinkClick r:id="rId5"/>
              </a:rPr>
              <a:t>NoSQL</a:t>
            </a:r>
            <a:r>
              <a:rPr lang="en-US" altLang="zh-CN" sz="2400" dirty="0" smtClean="0"/>
              <a:t> itself. </a:t>
            </a:r>
          </a:p>
          <a:p>
            <a:pPr>
              <a:lnSpc>
                <a:spcPct val="90000"/>
              </a:lnSpc>
            </a:pPr>
            <a:r>
              <a:rPr lang="en-US" altLang="zh-CN" sz="2400" dirty="0" smtClean="0"/>
              <a:t>Document’s encodings include </a:t>
            </a:r>
            <a:r>
              <a:rPr lang="en-US" altLang="zh-CN" sz="2400" dirty="0" smtClean="0">
                <a:hlinkClick r:id="rId6"/>
              </a:rPr>
              <a:t>XML</a:t>
            </a:r>
            <a:r>
              <a:rPr lang="en-US" altLang="zh-CN" sz="2400" dirty="0" smtClean="0"/>
              <a:t>, </a:t>
            </a:r>
            <a:r>
              <a:rPr lang="en-US" altLang="zh-CN" sz="2400" dirty="0" smtClean="0">
                <a:hlinkClick r:id="rId7"/>
              </a:rPr>
              <a:t>YAML</a:t>
            </a:r>
            <a:r>
              <a:rPr lang="en-US" altLang="zh-CN" sz="2400" dirty="0" smtClean="0"/>
              <a:t>, </a:t>
            </a:r>
            <a:r>
              <a:rPr lang="en-US" altLang="zh-CN" sz="2400" dirty="0" err="1" smtClean="0">
                <a:hlinkClick r:id="rId8"/>
              </a:rPr>
              <a:t>J</a:t>
            </a:r>
            <a:r>
              <a:rPr lang="en-US" altLang="zh-CN" sz="2400" dirty="0" err="1" smtClean="0">
                <a:hlinkClick r:id="rId8"/>
              </a:rPr>
              <a:t>SON</a:t>
            </a:r>
            <a:r>
              <a:rPr lang="en-US" altLang="zh-CN" sz="2400" dirty="0" err="1" smtClean="0"/>
              <a:t>and</a:t>
            </a:r>
            <a:r>
              <a:rPr lang="en-US" altLang="zh-CN" sz="2400" dirty="0" smtClean="0"/>
              <a:t> </a:t>
            </a:r>
            <a:r>
              <a:rPr lang="en-US" altLang="zh-CN" sz="2400" dirty="0" smtClean="0">
                <a:hlinkClick r:id="rId9"/>
              </a:rPr>
              <a:t>BSON</a:t>
            </a:r>
            <a:r>
              <a:rPr lang="en-US" altLang="zh-CN" sz="2400" dirty="0" smtClean="0"/>
              <a:t>, as well as binary forms like PDF and Microsoft Office documents (MS Word, Excel, and so on). </a:t>
            </a:r>
            <a:endParaRPr lang="zh-CN" altLang="en-US" sz="2400" dirty="0" smtClean="0"/>
          </a:p>
        </p:txBody>
      </p:sp>
    </p:spTree>
    <p:extLst>
      <p:ext uri="{BB962C8B-B14F-4D97-AF65-F5344CB8AC3E}">
        <p14:creationId xmlns="" xmlns:p14="http://schemas.microsoft.com/office/powerpoint/2010/main" val="3857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9CA3AFC2-8204-4C69-8732-706D8734C21B}" type="slidenum">
              <a:rPr lang="zh-CN" altLang="en-US"/>
              <a:pPr>
                <a:defRPr/>
              </a:pPr>
              <a:t>29</a:t>
            </a:fld>
            <a:endParaRPr lang="en-US" altLang="zh-CN"/>
          </a:p>
        </p:txBody>
      </p:sp>
      <p:sp>
        <p:nvSpPr>
          <p:cNvPr id="51203" name="Rectangle 2"/>
          <p:cNvSpPr>
            <a:spLocks noGrp="1" noChangeArrowheads="1"/>
          </p:cNvSpPr>
          <p:nvPr>
            <p:ph type="title"/>
          </p:nvPr>
        </p:nvSpPr>
        <p:spPr/>
        <p:txBody>
          <a:bodyPr/>
          <a:lstStyle/>
          <a:p>
            <a:r>
              <a:rPr lang="en-US" altLang="zh-CN" smtClean="0"/>
              <a:t>Document oriented database</a:t>
            </a:r>
            <a:endParaRPr lang="zh-CN" altLang="en-US" smtClean="0"/>
          </a:p>
        </p:txBody>
      </p:sp>
      <p:sp>
        <p:nvSpPr>
          <p:cNvPr id="51204" name="Rectangle 3"/>
          <p:cNvSpPr>
            <a:spLocks noGrp="1" noChangeArrowheads="1"/>
          </p:cNvSpPr>
          <p:nvPr>
            <p:ph type="body" idx="1"/>
          </p:nvPr>
        </p:nvSpPr>
        <p:spPr>
          <a:xfrm>
            <a:off x="1258512" y="643584"/>
            <a:ext cx="9759600" cy="1879200"/>
          </a:xfrm>
        </p:spPr>
        <p:txBody>
          <a:bodyPr>
            <a:noAutofit/>
          </a:bodyPr>
          <a:lstStyle/>
          <a:p>
            <a:endParaRPr lang="en-US" altLang="zh-CN" sz="2400" dirty="0" smtClean="0"/>
          </a:p>
          <a:p>
            <a:r>
              <a:rPr lang="en-US" altLang="zh-CN" sz="2400" dirty="0" smtClean="0"/>
              <a:t>Documents are addressed in the database via a unique </a:t>
            </a:r>
            <a:r>
              <a:rPr lang="en-US" altLang="zh-CN" sz="2400" i="1" dirty="0" smtClean="0">
                <a:solidFill>
                  <a:srgbClr val="FF3300"/>
                </a:solidFill>
              </a:rPr>
              <a:t>key</a:t>
            </a:r>
            <a:r>
              <a:rPr lang="en-US" altLang="zh-CN" sz="2400" dirty="0" smtClean="0">
                <a:solidFill>
                  <a:srgbClr val="FF3300"/>
                </a:solidFill>
              </a:rPr>
              <a:t> </a:t>
            </a:r>
            <a:r>
              <a:rPr lang="en-US" altLang="zh-CN" sz="2400" dirty="0" smtClean="0"/>
              <a:t>that represents that document. this key is a simple string. In some cases, this string is a </a:t>
            </a:r>
            <a:r>
              <a:rPr lang="en-US" altLang="zh-CN" sz="2400" dirty="0" smtClean="0"/>
              <a:t>URI </a:t>
            </a:r>
            <a:r>
              <a:rPr lang="en-US" altLang="zh-CN" sz="2400" dirty="0" smtClean="0"/>
              <a:t>or path </a:t>
            </a:r>
          </a:p>
          <a:p>
            <a:r>
              <a:rPr lang="en-US" altLang="zh-CN" sz="2400" dirty="0" smtClean="0"/>
              <a:t>Retrieval</a:t>
            </a:r>
          </a:p>
          <a:p>
            <a:pPr lvl="1"/>
            <a:r>
              <a:rPr lang="en-US" altLang="zh-CN" sz="2400" dirty="0" smtClean="0"/>
              <a:t>Support simple </a:t>
            </a:r>
            <a:r>
              <a:rPr lang="en-US" altLang="zh-CN" sz="2400" dirty="0" smtClean="0">
                <a:solidFill>
                  <a:srgbClr val="FF3300"/>
                </a:solidFill>
              </a:rPr>
              <a:t>key-document </a:t>
            </a:r>
            <a:r>
              <a:rPr lang="en-US" altLang="zh-CN" sz="2400" dirty="0" smtClean="0"/>
              <a:t>(or key-value) lookup</a:t>
            </a:r>
          </a:p>
          <a:p>
            <a:pPr lvl="1"/>
            <a:r>
              <a:rPr lang="en-US" altLang="zh-CN" sz="2400" dirty="0" smtClean="0"/>
              <a:t>offer an API or query language that will allow you to retrieve documents based on their contents </a:t>
            </a:r>
            <a:endParaRPr lang="zh-CN" altLang="en-US" sz="2400" dirty="0" smtClean="0"/>
          </a:p>
        </p:txBody>
      </p:sp>
    </p:spTree>
    <p:extLst>
      <p:ext uri="{BB962C8B-B14F-4D97-AF65-F5344CB8AC3E}">
        <p14:creationId xmlns="" xmlns:p14="http://schemas.microsoft.com/office/powerpoint/2010/main" val="212544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255397"/>
            <a:ext cx="10515600" cy="10247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zh-CN" altLang="en-US" sz="3600" dirty="0">
                <a:gradFill>
                  <a:gsLst>
                    <a:gs pos="33000">
                      <a:schemeClr val="accent2"/>
                    </a:gs>
                    <a:gs pos="0">
                      <a:schemeClr val="accent1"/>
                    </a:gs>
                    <a:gs pos="66000">
                      <a:schemeClr val="accent3"/>
                    </a:gs>
                    <a:gs pos="100000">
                      <a:schemeClr val="accent4"/>
                    </a:gs>
                  </a:gsLst>
                  <a:lin ang="0" scaled="0"/>
                </a:gradFill>
              </a:rPr>
              <a:t>传统数据库的瓶颈</a:t>
            </a:r>
          </a:p>
        </p:txBody>
      </p:sp>
      <p:sp>
        <p:nvSpPr>
          <p:cNvPr id="3" name="文本框 2"/>
          <p:cNvSpPr txBox="1"/>
          <p:nvPr>
            <p:custDataLst>
              <p:tags r:id="rId3"/>
            </p:custDataLst>
          </p:nvPr>
        </p:nvSpPr>
        <p:spPr>
          <a:xfrm>
            <a:off x="838200" y="1280160"/>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传统的关系型数据库在应付web2.0网站，特别是超大规模和高并发的SNS类型的web2.0纯动态网站已经显得力不从心，暴露了很多难以克服的问题。</a:t>
            </a:r>
          </a:p>
        </p:txBody>
      </p:sp>
      <p:pic>
        <p:nvPicPr>
          <p:cNvPr id="4"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096000" y="2633471"/>
            <a:ext cx="4390961" cy="3713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154621" y="2633471"/>
            <a:ext cx="4295203" cy="3713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pPr>
              <a:defRPr/>
            </a:pPr>
            <a:fld id="{C5E46F7E-74F4-43E7-9816-AE7D56ED344E}" type="slidenum">
              <a:rPr lang="zh-CN" altLang="en-US"/>
              <a:pPr>
                <a:defRPr/>
              </a:pPr>
              <a:t>30</a:t>
            </a:fld>
            <a:endParaRPr lang="en-US" altLang="zh-CN"/>
          </a:p>
        </p:txBody>
      </p:sp>
      <p:sp>
        <p:nvSpPr>
          <p:cNvPr id="52227" name="Title 1"/>
          <p:cNvSpPr>
            <a:spLocks noGrp="1"/>
          </p:cNvSpPr>
          <p:nvPr>
            <p:ph type="title" idx="4294967295"/>
          </p:nvPr>
        </p:nvSpPr>
        <p:spPr>
          <a:xfrm>
            <a:off x="527051" y="160339"/>
            <a:ext cx="9810749" cy="1196975"/>
          </a:xfrm>
        </p:spPr>
        <p:txBody>
          <a:bodyPr lIns="35717" tIns="35717" rIns="35717" bIns="35717"/>
          <a:lstStyle/>
          <a:p>
            <a:r>
              <a:rPr lang="en-US" altLang="zh-CN" smtClean="0"/>
              <a:t>An JSON Sample Doc</a:t>
            </a:r>
          </a:p>
        </p:txBody>
      </p:sp>
      <p:sp>
        <p:nvSpPr>
          <p:cNvPr id="52228" name="Content Placeholder 2"/>
          <p:cNvSpPr>
            <a:spLocks noGrp="1" noChangeArrowheads="1"/>
          </p:cNvSpPr>
          <p:nvPr>
            <p:ph idx="4294967295"/>
          </p:nvPr>
        </p:nvSpPr>
        <p:spPr/>
        <p:txBody>
          <a:bodyPr>
            <a:normAutofit fontScale="92500" lnSpcReduction="10000"/>
          </a:bodyPr>
          <a:lstStyle/>
          <a:p>
            <a:pPr marL="38100" indent="0">
              <a:buFont typeface="Wingdings 2" pitchFamily="18" charset="2"/>
              <a:buNone/>
            </a:pPr>
            <a:r>
              <a:rPr lang="zh-CN" altLang="en-US" sz="3200" smtClean="0"/>
              <a:t> </a:t>
            </a:r>
            <a:r>
              <a:rPr lang="nl-NL" altLang="en-US" sz="3200" smtClean="0"/>
              <a:t>    { </a:t>
            </a:r>
            <a:r>
              <a:rPr lang="nl-NL" altLang="en-US" sz="3200" smtClean="0">
                <a:solidFill>
                  <a:srgbClr val="3366FF"/>
                </a:solidFill>
              </a:rPr>
              <a:t>_id </a:t>
            </a:r>
            <a:r>
              <a:rPr lang="nl-NL" altLang="en-US" sz="3200" smtClean="0"/>
              <a:t>: ObjectId("4c4ba5c0672c685e5e8aabf3"),</a:t>
            </a:r>
          </a:p>
          <a:p>
            <a:pPr marL="38100" indent="0">
              <a:buFont typeface="Wingdings 2" pitchFamily="18" charset="2"/>
              <a:buNone/>
            </a:pPr>
            <a:r>
              <a:rPr lang="en-US" altLang="zh-CN" sz="3200" smtClean="0"/>
              <a:t>      </a:t>
            </a:r>
            <a:r>
              <a:rPr lang="en-US" altLang="zh-CN" sz="3200" smtClean="0">
                <a:solidFill>
                  <a:srgbClr val="3366FF"/>
                </a:solidFill>
              </a:rPr>
              <a:t>author </a:t>
            </a:r>
            <a:r>
              <a:rPr lang="en-US" altLang="zh-CN" sz="3200" smtClean="0"/>
              <a:t>: "roger", </a:t>
            </a:r>
          </a:p>
          <a:p>
            <a:pPr marL="38100" indent="0">
              <a:buFont typeface="Wingdings 2" pitchFamily="18" charset="2"/>
              <a:buNone/>
            </a:pPr>
            <a:r>
              <a:rPr lang="ro-RO" altLang="en-US" sz="3200" smtClean="0"/>
              <a:t>      </a:t>
            </a:r>
            <a:r>
              <a:rPr lang="ro-RO" altLang="en-US" sz="3200" smtClean="0">
                <a:solidFill>
                  <a:srgbClr val="3366FF"/>
                </a:solidFill>
              </a:rPr>
              <a:t>date </a:t>
            </a:r>
            <a:r>
              <a:rPr lang="ro-RO" altLang="en-US" sz="3200" smtClean="0"/>
              <a:t>: "Sat Jul 24 2010 19:47:11 GMT-0700 (PDT)", </a:t>
            </a:r>
          </a:p>
          <a:p>
            <a:pPr marL="38100" indent="0">
              <a:buFont typeface="Wingdings 2" pitchFamily="18" charset="2"/>
              <a:buNone/>
            </a:pPr>
            <a:r>
              <a:rPr lang="ro-RO" altLang="en-US" sz="3200" smtClean="0"/>
              <a:t>      </a:t>
            </a:r>
            <a:r>
              <a:rPr lang="ro-RO" altLang="en-US" sz="3200" smtClean="0">
                <a:solidFill>
                  <a:srgbClr val="3366FF"/>
                </a:solidFill>
              </a:rPr>
              <a:t>text </a:t>
            </a:r>
            <a:r>
              <a:rPr lang="ro-RO" altLang="en-US" sz="3200" smtClean="0"/>
              <a:t>: ”MongoSF", </a:t>
            </a:r>
          </a:p>
          <a:p>
            <a:pPr marL="38100" indent="0">
              <a:buFont typeface="Wingdings 2" pitchFamily="18" charset="2"/>
              <a:buNone/>
            </a:pPr>
            <a:r>
              <a:rPr lang="hu-HU" altLang="en-US" sz="3200" smtClean="0"/>
              <a:t>      </a:t>
            </a:r>
            <a:r>
              <a:rPr lang="hu-HU" altLang="en-US" sz="3200" smtClean="0">
                <a:solidFill>
                  <a:srgbClr val="3366FF"/>
                </a:solidFill>
              </a:rPr>
              <a:t>tags </a:t>
            </a:r>
            <a:r>
              <a:rPr lang="hu-HU" altLang="en-US" sz="3200" smtClean="0"/>
              <a:t>: [ ”San Francisco", ”MongoDB" ] }  </a:t>
            </a:r>
          </a:p>
          <a:p>
            <a:pPr marL="38100" indent="0">
              <a:buFont typeface="Wingdings 2" pitchFamily="18" charset="2"/>
              <a:buNone/>
            </a:pPr>
            <a:r>
              <a:rPr lang="hu-HU" altLang="en-US" sz="3200" smtClean="0"/>
              <a:t> </a:t>
            </a:r>
          </a:p>
          <a:p>
            <a:pPr marL="38100" indent="0">
              <a:buFont typeface="Wingdings 2" pitchFamily="18" charset="2"/>
              <a:buNone/>
            </a:pPr>
            <a:r>
              <a:rPr lang="en-US" altLang="zh-CN" sz="3200" smtClean="0"/>
              <a:t> </a:t>
            </a:r>
          </a:p>
        </p:txBody>
      </p:sp>
    </p:spTree>
    <p:extLst>
      <p:ext uri="{BB962C8B-B14F-4D97-AF65-F5344CB8AC3E}">
        <p14:creationId xmlns="" xmlns:p14="http://schemas.microsoft.com/office/powerpoint/2010/main" val="390478133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2267" y="1942253"/>
            <a:ext cx="9770533" cy="1612686"/>
          </a:xfrm>
          <a:prstGeom prst="rect">
            <a:avLst/>
          </a:prstGeom>
        </p:spPr>
        <p:txBody>
          <a:bodyPr vert="horz" wrap="square" lIns="0" tIns="19050" rIns="0" bIns="0" rtlCol="0">
            <a:spAutoFit/>
          </a:bodyPr>
          <a:lstStyle/>
          <a:p>
            <a:pPr marL="12700" marR="5080" algn="just">
              <a:lnSpc>
                <a:spcPct val="109300"/>
              </a:lnSpc>
              <a:spcBef>
                <a:spcPts val="150"/>
              </a:spcBef>
            </a:pPr>
            <a:r>
              <a:rPr sz="3650" b="1" dirty="0">
                <a:latin typeface="Arial"/>
                <a:cs typeface="Arial"/>
              </a:rPr>
              <a:t>“</a:t>
            </a:r>
            <a:r>
              <a:rPr sz="2950" dirty="0">
                <a:latin typeface="Arial"/>
                <a:cs typeface="Arial"/>
              </a:rPr>
              <a:t>…</a:t>
            </a:r>
            <a:r>
              <a:rPr sz="2200" spc="200" dirty="0">
                <a:latin typeface="宋体"/>
                <a:cs typeface="宋体"/>
              </a:rPr>
              <a:t>使用图结构</a:t>
            </a:r>
            <a:r>
              <a:rPr sz="2200" spc="55" dirty="0">
                <a:latin typeface="宋体"/>
                <a:cs typeface="宋体"/>
              </a:rPr>
              <a:t>(</a:t>
            </a:r>
            <a:r>
              <a:rPr sz="2200" spc="55" dirty="0">
                <a:latin typeface="Arial"/>
                <a:cs typeface="Arial"/>
              </a:rPr>
              <a:t>graph</a:t>
            </a:r>
            <a:r>
              <a:rPr sz="2200" spc="-15" dirty="0">
                <a:latin typeface="Arial"/>
                <a:cs typeface="Arial"/>
              </a:rPr>
              <a:t> </a:t>
            </a:r>
            <a:r>
              <a:rPr sz="2200" spc="10" dirty="0">
                <a:latin typeface="Arial"/>
                <a:cs typeface="Arial"/>
              </a:rPr>
              <a:t>structure</a:t>
            </a:r>
            <a:r>
              <a:rPr sz="2200" spc="10" dirty="0">
                <a:latin typeface="宋体"/>
                <a:cs typeface="宋体"/>
              </a:rPr>
              <a:t>)</a:t>
            </a:r>
            <a:r>
              <a:rPr sz="2200" spc="105" dirty="0">
                <a:latin typeface="宋体"/>
                <a:cs typeface="宋体"/>
              </a:rPr>
              <a:t>来实现语义查询，使用 </a:t>
            </a:r>
            <a:r>
              <a:rPr sz="2200" spc="735" dirty="0">
                <a:latin typeface="宋体"/>
                <a:cs typeface="宋体"/>
              </a:rPr>
              <a:t>点</a:t>
            </a:r>
            <a:r>
              <a:rPr sz="2200" spc="90" dirty="0">
                <a:latin typeface="宋体"/>
                <a:cs typeface="宋体"/>
              </a:rPr>
              <a:t>(</a:t>
            </a:r>
            <a:r>
              <a:rPr sz="2200" spc="90" dirty="0">
                <a:latin typeface="Arial"/>
                <a:cs typeface="Arial"/>
              </a:rPr>
              <a:t>vertex</a:t>
            </a:r>
            <a:r>
              <a:rPr sz="2200" spc="90" dirty="0">
                <a:latin typeface="宋体"/>
                <a:cs typeface="宋体"/>
              </a:rPr>
              <a:t>)</a:t>
            </a:r>
            <a:r>
              <a:rPr sz="2200" spc="735" dirty="0">
                <a:latin typeface="宋体"/>
                <a:cs typeface="宋体"/>
              </a:rPr>
              <a:t>、边</a:t>
            </a:r>
            <a:r>
              <a:rPr sz="2200" spc="150" dirty="0">
                <a:latin typeface="宋体"/>
                <a:cs typeface="宋体"/>
              </a:rPr>
              <a:t>(</a:t>
            </a:r>
            <a:r>
              <a:rPr sz="2200" spc="150" dirty="0">
                <a:latin typeface="Arial"/>
                <a:cs typeface="Arial"/>
              </a:rPr>
              <a:t>edge</a:t>
            </a:r>
            <a:r>
              <a:rPr sz="2200" spc="150" dirty="0">
                <a:latin typeface="宋体"/>
                <a:cs typeface="宋体"/>
              </a:rPr>
              <a:t>)</a:t>
            </a:r>
            <a:r>
              <a:rPr sz="2200" spc="555" dirty="0">
                <a:latin typeface="宋体"/>
                <a:cs typeface="宋体"/>
              </a:rPr>
              <a:t>和属性</a:t>
            </a:r>
            <a:r>
              <a:rPr sz="2200" spc="55" dirty="0">
                <a:latin typeface="宋体"/>
                <a:cs typeface="宋体"/>
              </a:rPr>
              <a:t>(</a:t>
            </a:r>
            <a:r>
              <a:rPr sz="2200" spc="55" dirty="0">
                <a:latin typeface="Arial"/>
                <a:cs typeface="Arial"/>
              </a:rPr>
              <a:t>property</a:t>
            </a:r>
            <a:r>
              <a:rPr sz="2200" spc="55" dirty="0">
                <a:latin typeface="宋体"/>
                <a:cs typeface="宋体"/>
              </a:rPr>
              <a:t>)</a:t>
            </a:r>
            <a:r>
              <a:rPr sz="2200" spc="200" dirty="0" err="1" smtClean="0">
                <a:latin typeface="宋体"/>
                <a:cs typeface="宋体"/>
              </a:rPr>
              <a:t>来表示和存</a:t>
            </a:r>
            <a:r>
              <a:rPr sz="2200" spc="90" dirty="0" err="1" smtClean="0">
                <a:latin typeface="宋体"/>
                <a:cs typeface="宋体"/>
              </a:rPr>
              <a:t>储数据</a:t>
            </a:r>
            <a:r>
              <a:rPr sz="2200" spc="90" dirty="0" err="1">
                <a:latin typeface="宋体"/>
                <a:cs typeface="宋体"/>
              </a:rPr>
              <a:t>。最重要的概念是边</a:t>
            </a:r>
            <a:r>
              <a:rPr sz="2200" spc="40" dirty="0">
                <a:latin typeface="宋体"/>
                <a:cs typeface="宋体"/>
              </a:rPr>
              <a:t>(</a:t>
            </a:r>
            <a:r>
              <a:rPr sz="2200" spc="90" dirty="0">
                <a:latin typeface="宋体"/>
                <a:cs typeface="宋体"/>
              </a:rPr>
              <a:t>关系</a:t>
            </a:r>
            <a:r>
              <a:rPr sz="2200" spc="65" dirty="0">
                <a:latin typeface="宋体"/>
                <a:cs typeface="宋体"/>
              </a:rPr>
              <a:t>)，</a:t>
            </a:r>
            <a:r>
              <a:rPr sz="2200" spc="90" dirty="0" err="1">
                <a:latin typeface="宋体"/>
                <a:cs typeface="宋体"/>
              </a:rPr>
              <a:t>在存储中，</a:t>
            </a:r>
            <a:r>
              <a:rPr sz="2200" spc="90" dirty="0" err="1" smtClean="0">
                <a:latin typeface="宋体"/>
                <a:cs typeface="宋体"/>
              </a:rPr>
              <a:t>它直接将</a:t>
            </a:r>
            <a:r>
              <a:rPr sz="2200" spc="0" dirty="0" err="1" smtClean="0">
                <a:latin typeface="宋体"/>
                <a:cs typeface="宋体"/>
              </a:rPr>
              <a:t>数据项关联起来</a:t>
            </a:r>
            <a:r>
              <a:rPr sz="2950" dirty="0">
                <a:latin typeface="Arial"/>
                <a:cs typeface="Arial"/>
              </a:rPr>
              <a:t>…</a:t>
            </a:r>
            <a:r>
              <a:rPr sz="3650" b="1" dirty="0">
                <a:latin typeface="Arial"/>
                <a:cs typeface="Arial"/>
              </a:rPr>
              <a:t>”</a:t>
            </a:r>
            <a:endParaRPr sz="3650" dirty="0">
              <a:latin typeface="Arial"/>
              <a:cs typeface="Arial"/>
            </a:endParaRPr>
          </a:p>
        </p:txBody>
      </p:sp>
      <p:sp>
        <p:nvSpPr>
          <p:cNvPr id="3" name="object 3"/>
          <p:cNvSpPr txBox="1"/>
          <p:nvPr/>
        </p:nvSpPr>
        <p:spPr>
          <a:xfrm>
            <a:off x="5276306" y="5015110"/>
            <a:ext cx="5706533" cy="267381"/>
          </a:xfrm>
          <a:prstGeom prst="rect">
            <a:avLst/>
          </a:prstGeom>
        </p:spPr>
        <p:txBody>
          <a:bodyPr vert="horz" wrap="square" lIns="0" tIns="13335" rIns="0" bIns="0" rtlCol="0">
            <a:spAutoFit/>
          </a:bodyPr>
          <a:lstStyle/>
          <a:p>
            <a:pPr marL="12700">
              <a:lnSpc>
                <a:spcPct val="100000"/>
              </a:lnSpc>
              <a:spcBef>
                <a:spcPts val="105"/>
              </a:spcBef>
            </a:pPr>
            <a:r>
              <a:rPr sz="1650" u="sng" spc="10" dirty="0">
                <a:solidFill>
                  <a:srgbClr val="0563C1"/>
                </a:solidFill>
                <a:uFill>
                  <a:solidFill>
                    <a:srgbClr val="0563C1"/>
                  </a:solidFill>
                </a:uFill>
                <a:latin typeface="Arial"/>
                <a:cs typeface="Arial"/>
              </a:rPr>
              <a:t>https://en.wikipedia.org/wiki/Graph_database</a:t>
            </a:r>
            <a:endParaRPr sz="1650">
              <a:latin typeface="Arial"/>
              <a:cs typeface="Arial"/>
            </a:endParaRPr>
          </a:p>
        </p:txBody>
      </p:sp>
      <p:sp>
        <p:nvSpPr>
          <p:cNvPr id="4" name="object 4"/>
          <p:cNvSpPr/>
          <p:nvPr/>
        </p:nvSpPr>
        <p:spPr>
          <a:xfrm>
            <a:off x="1439334" y="3949700"/>
            <a:ext cx="3268133" cy="2184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026160" y="458216"/>
            <a:ext cx="3014133" cy="695960"/>
          </a:xfrm>
          <a:prstGeom prst="rect">
            <a:avLst/>
          </a:prstGeom>
        </p:spPr>
        <p:txBody>
          <a:bodyPr vert="horz" wrap="square" lIns="0" tIns="12700" rIns="0" bIns="0" rtlCol="0">
            <a:spAutoFit/>
          </a:bodyPr>
          <a:lstStyle/>
          <a:p>
            <a:pPr marL="12700">
              <a:lnSpc>
                <a:spcPct val="100000"/>
              </a:lnSpc>
              <a:spcBef>
                <a:spcPts val="100"/>
              </a:spcBef>
            </a:pPr>
            <a:r>
              <a:rPr sz="4400" dirty="0">
                <a:latin typeface="宋体"/>
                <a:cs typeface="宋体"/>
              </a:rPr>
              <a:t>图数据库</a:t>
            </a:r>
          </a:p>
        </p:txBody>
      </p:sp>
    </p:spTree>
    <p:extLst>
      <p:ext uri="{BB962C8B-B14F-4D97-AF65-F5344CB8AC3E}">
        <p14:creationId xmlns="" xmlns:p14="http://schemas.microsoft.com/office/powerpoint/2010/main" val="56466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0400" y="482600"/>
            <a:ext cx="3014133" cy="695960"/>
          </a:xfrm>
          <a:prstGeom prst="rect">
            <a:avLst/>
          </a:prstGeom>
        </p:spPr>
        <p:txBody>
          <a:bodyPr vert="horz" wrap="square" lIns="0" tIns="12700" rIns="0" bIns="0" rtlCol="0">
            <a:spAutoFit/>
          </a:bodyPr>
          <a:lstStyle/>
          <a:p>
            <a:pPr marL="12700">
              <a:lnSpc>
                <a:spcPct val="100000"/>
              </a:lnSpc>
              <a:spcBef>
                <a:spcPts val="100"/>
              </a:spcBef>
            </a:pPr>
            <a:r>
              <a:rPr sz="4400" dirty="0">
                <a:latin typeface="宋体"/>
                <a:cs typeface="宋体"/>
              </a:rPr>
              <a:t>图数据库</a:t>
            </a:r>
            <a:endParaRPr sz="4400">
              <a:latin typeface="宋体"/>
              <a:cs typeface="宋体"/>
            </a:endParaRPr>
          </a:p>
        </p:txBody>
      </p:sp>
      <p:sp>
        <p:nvSpPr>
          <p:cNvPr id="3" name="object 3"/>
          <p:cNvSpPr/>
          <p:nvPr/>
        </p:nvSpPr>
        <p:spPr>
          <a:xfrm>
            <a:off x="3708400" y="1549400"/>
            <a:ext cx="4792133" cy="4102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 xmlns:p14="http://schemas.microsoft.com/office/powerpoint/2010/main" val="4179259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586" y="1673860"/>
            <a:ext cx="4706620" cy="914400"/>
          </a:xfrm>
          <a:prstGeom prst="rect">
            <a:avLst/>
          </a:prstGeom>
        </p:spPr>
        <p:txBody>
          <a:bodyPr vert="horz" wrap="square" lIns="0" tIns="91440" rIns="0" bIns="0" rtlCol="0">
            <a:spAutoFit/>
          </a:bodyPr>
          <a:lstStyle/>
          <a:p>
            <a:pPr marL="298450" indent="-285750">
              <a:lnSpc>
                <a:spcPct val="100000"/>
              </a:lnSpc>
              <a:spcBef>
                <a:spcPts val="720"/>
              </a:spcBef>
              <a:buChar char="•"/>
              <a:tabLst>
                <a:tab pos="298450" algn="l"/>
                <a:tab pos="299085" algn="l"/>
              </a:tabLst>
            </a:pPr>
            <a:r>
              <a:rPr sz="2400" spc="-5" dirty="0">
                <a:latin typeface="Arial"/>
                <a:cs typeface="Arial"/>
              </a:rPr>
              <a:t>Social Network</a:t>
            </a:r>
            <a:endParaRPr sz="2400">
              <a:latin typeface="Arial"/>
              <a:cs typeface="Arial"/>
            </a:endParaRPr>
          </a:p>
          <a:p>
            <a:pPr marL="755650" lvl="1" indent="-285750">
              <a:lnSpc>
                <a:spcPct val="100000"/>
              </a:lnSpc>
              <a:spcBef>
                <a:spcPts val="620"/>
              </a:spcBef>
              <a:buChar char="•"/>
              <a:tabLst>
                <a:tab pos="755650" algn="l"/>
                <a:tab pos="756285" algn="l"/>
              </a:tabLst>
            </a:pPr>
            <a:r>
              <a:rPr sz="2400" spc="10" dirty="0">
                <a:latin typeface="Arial"/>
                <a:cs typeface="Arial"/>
              </a:rPr>
              <a:t>Facebook </a:t>
            </a:r>
            <a:r>
              <a:rPr sz="2400" dirty="0">
                <a:latin typeface="Arial"/>
                <a:cs typeface="Arial"/>
              </a:rPr>
              <a:t>/</a:t>
            </a:r>
            <a:r>
              <a:rPr sz="2400" spc="-90" dirty="0">
                <a:latin typeface="Arial"/>
                <a:cs typeface="Arial"/>
              </a:rPr>
              <a:t> </a:t>
            </a:r>
            <a:r>
              <a:rPr sz="2400" spc="10" dirty="0">
                <a:latin typeface="Arial"/>
                <a:cs typeface="Arial"/>
              </a:rPr>
              <a:t>Linkedin</a:t>
            </a:r>
            <a:endParaRPr sz="2400">
              <a:latin typeface="Arial"/>
              <a:cs typeface="Arial"/>
            </a:endParaRPr>
          </a:p>
        </p:txBody>
      </p:sp>
      <p:sp>
        <p:nvSpPr>
          <p:cNvPr id="3" name="object 3"/>
          <p:cNvSpPr txBox="1"/>
          <p:nvPr/>
        </p:nvSpPr>
        <p:spPr>
          <a:xfrm>
            <a:off x="660400" y="482600"/>
            <a:ext cx="1524000" cy="695960"/>
          </a:xfrm>
          <a:prstGeom prst="rect">
            <a:avLst/>
          </a:prstGeom>
        </p:spPr>
        <p:txBody>
          <a:bodyPr vert="horz" wrap="square" lIns="0" tIns="12700" rIns="0" bIns="0" rtlCol="0">
            <a:spAutoFit/>
          </a:bodyPr>
          <a:lstStyle/>
          <a:p>
            <a:pPr marL="12700">
              <a:lnSpc>
                <a:spcPct val="100000"/>
              </a:lnSpc>
              <a:spcBef>
                <a:spcPts val="100"/>
              </a:spcBef>
            </a:pPr>
            <a:r>
              <a:rPr sz="4400" dirty="0">
                <a:latin typeface="宋体"/>
                <a:cs typeface="宋体"/>
              </a:rPr>
              <a:t>场景</a:t>
            </a:r>
            <a:endParaRPr sz="4400">
              <a:latin typeface="宋体"/>
              <a:cs typeface="宋体"/>
            </a:endParaRPr>
          </a:p>
        </p:txBody>
      </p:sp>
      <p:sp>
        <p:nvSpPr>
          <p:cNvPr id="4" name="object 4"/>
          <p:cNvSpPr/>
          <p:nvPr/>
        </p:nvSpPr>
        <p:spPr>
          <a:xfrm>
            <a:off x="3081867" y="2362200"/>
            <a:ext cx="8737600" cy="3886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 xmlns:p14="http://schemas.microsoft.com/office/powerpoint/2010/main" val="576918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NoSql</a:t>
            </a:r>
            <a:r>
              <a:rPr lang="zh-CN" altLang="en-US" sz="3600" dirty="0">
                <a:gradFill>
                  <a:gsLst>
                    <a:gs pos="33000">
                      <a:schemeClr val="accent2"/>
                    </a:gs>
                    <a:gs pos="0">
                      <a:schemeClr val="accent1"/>
                    </a:gs>
                    <a:gs pos="66000">
                      <a:schemeClr val="accent3"/>
                    </a:gs>
                    <a:gs pos="100000">
                      <a:schemeClr val="accent4"/>
                    </a:gs>
                  </a:gsLst>
                  <a:lin ang="0" scaled="0"/>
                </a:gradFill>
              </a:rPr>
              <a:t>数据库的优缺点</a:t>
            </a:r>
          </a:p>
        </p:txBody>
      </p:sp>
      <p:graphicFrame>
        <p:nvGraphicFramePr>
          <p:cNvPr id="4" name="表格 3"/>
          <p:cNvGraphicFramePr/>
          <p:nvPr>
            <p:extLst>
              <p:ext uri="{D42A27DB-BD31-4B8C-83A1-F6EECF244321}">
                <p14:modId xmlns="" xmlns:p14="http://schemas.microsoft.com/office/powerpoint/2010/main" val="3979810800"/>
              </p:ext>
            </p:extLst>
          </p:nvPr>
        </p:nvGraphicFramePr>
        <p:xfrm>
          <a:off x="625475" y="1501775"/>
          <a:ext cx="10728960" cy="4639945"/>
        </p:xfrm>
        <a:graphic>
          <a:graphicData uri="http://schemas.openxmlformats.org/drawingml/2006/table">
            <a:tbl>
              <a:tblPr firstRow="1" bandRow="1">
                <a:tableStyleId>{5C22544A-7EE6-4342-B048-85BDC9FD1C3A}</a:tableStyleId>
              </a:tblPr>
              <a:tblGrid>
                <a:gridCol w="2682240"/>
                <a:gridCol w="2682240"/>
                <a:gridCol w="2682240"/>
                <a:gridCol w="2682240"/>
              </a:tblGrid>
              <a:tr h="681355">
                <a:tc>
                  <a:txBody>
                    <a:bodyPr/>
                    <a:lstStyle/>
                    <a:p>
                      <a:pPr algn="ctr">
                        <a:buNone/>
                      </a:pPr>
                      <a:r>
                        <a:rPr lang="zh-CN" altLang="en-US" sz="2400" dirty="0"/>
                        <a:t>数据库类型</a:t>
                      </a:r>
                    </a:p>
                  </a:txBody>
                  <a:tcPr anchor="ctr"/>
                </a:tc>
                <a:tc>
                  <a:txBody>
                    <a:bodyPr/>
                    <a:lstStyle/>
                    <a:p>
                      <a:pPr algn="ctr">
                        <a:buNone/>
                      </a:pPr>
                      <a:r>
                        <a:rPr lang="zh-CN" altLang="en-US" sz="2400"/>
                        <a:t>特征</a:t>
                      </a:r>
                    </a:p>
                  </a:txBody>
                  <a:tcPr anchor="ctr"/>
                </a:tc>
                <a:tc>
                  <a:txBody>
                    <a:bodyPr/>
                    <a:lstStyle/>
                    <a:p>
                      <a:pPr algn="ctr">
                        <a:buNone/>
                      </a:pPr>
                      <a:r>
                        <a:rPr lang="zh-CN" altLang="en-US" sz="2400"/>
                        <a:t>优点</a:t>
                      </a:r>
                    </a:p>
                  </a:txBody>
                  <a:tcPr anchor="ctr"/>
                </a:tc>
                <a:tc>
                  <a:txBody>
                    <a:bodyPr/>
                    <a:lstStyle/>
                    <a:p>
                      <a:pPr algn="ctr">
                        <a:buNone/>
                      </a:pPr>
                      <a:r>
                        <a:rPr lang="zh-CN" altLang="en-US" sz="2400"/>
                        <a:t>缺点</a:t>
                      </a:r>
                    </a:p>
                  </a:txBody>
                  <a:tcPr anchor="ctr"/>
                </a:tc>
              </a:tr>
              <a:tr h="1946910">
                <a:tc>
                  <a:txBody>
                    <a:bodyPr/>
                    <a:lstStyle/>
                    <a:p>
                      <a:pPr algn="ctr">
                        <a:buNone/>
                      </a:pPr>
                      <a:endParaRPr lang="zh-CN" altLang="en-US" sz="2000"/>
                    </a:p>
                    <a:p>
                      <a:pPr algn="ctr">
                        <a:buNone/>
                      </a:pPr>
                      <a:endParaRPr lang="zh-CN" altLang="en-US" sz="1800"/>
                    </a:p>
                    <a:p>
                      <a:pPr algn="ctr">
                        <a:buNone/>
                      </a:pPr>
                      <a:r>
                        <a:rPr lang="zh-CN" altLang="en-US" sz="2000"/>
                        <a:t>关系型数据库</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en-US" altLang="zh-CN" dirty="0" smtClean="0"/>
                        <a:t>、简单来说，关系模型指的就是二维表格模型</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2、关系型数据库的最大特点就是事务的一致性；</a:t>
                      </a:r>
                      <a:endParaRPr lang="en-US" altLang="zh-CN" dirty="0"/>
                    </a:p>
                  </a:txBody>
                  <a:tcPr/>
                </a:tc>
                <a:tc>
                  <a:txBody>
                    <a:bodyPr/>
                    <a:lstStyle/>
                    <a:p>
                      <a:pPr>
                        <a:buNone/>
                      </a:pPr>
                      <a:r>
                        <a:rPr lang="zh-CN" altLang="en-US" dirty="0"/>
                        <a:t>1、容易理解：二维表结构是非常容易理解；</a:t>
                      </a:r>
                    </a:p>
                    <a:p>
                      <a:pPr>
                        <a:buNone/>
                      </a:pPr>
                      <a:r>
                        <a:rPr lang="zh-CN" altLang="en-US" dirty="0"/>
                        <a:t>2、使用方便：</a:t>
                      </a:r>
                      <a:r>
                        <a:rPr lang="zh-CN" altLang="en-US" sz="1800" dirty="0">
                          <a:sym typeface="+mn-ea"/>
                        </a:rPr>
                        <a:t>支持SQL，可用于复杂的查询；</a:t>
                      </a:r>
                    </a:p>
                    <a:p>
                      <a:pPr>
                        <a:buNone/>
                      </a:pPr>
                      <a:r>
                        <a:rPr lang="zh-CN" altLang="en-US" dirty="0"/>
                        <a:t>3、易于维护</a:t>
                      </a:r>
                      <a:r>
                        <a:rPr lang="zh-CN" altLang="en-US" dirty="0" smtClean="0"/>
                        <a:t>：完整性</a:t>
                      </a:r>
                      <a:r>
                        <a:rPr lang="zh-CN" altLang="en-US" dirty="0"/>
                        <a:t>大大减低了数据冗余和数据不一致的概率；</a:t>
                      </a:r>
                    </a:p>
                  </a:txBody>
                  <a:tcPr/>
                </a:tc>
                <a:tc>
                  <a:txBody>
                    <a:bodyPr/>
                    <a:lstStyle/>
                    <a:p>
                      <a:pPr>
                        <a:buNone/>
                      </a:pPr>
                      <a:r>
                        <a:rPr lang="zh-CN" altLang="en-US" dirty="0"/>
                        <a:t>1、为了维护一致性所付出的巨大代价就是其读写性能比较差；</a:t>
                      </a:r>
                    </a:p>
                    <a:p>
                      <a:pPr>
                        <a:buNone/>
                      </a:pPr>
                      <a:r>
                        <a:rPr lang="zh-CN" altLang="en-US" dirty="0"/>
                        <a:t>2、固定的表结构；</a:t>
                      </a:r>
                    </a:p>
                    <a:p>
                      <a:pPr>
                        <a:buNone/>
                      </a:pPr>
                      <a:r>
                        <a:rPr lang="zh-CN" altLang="en-US" dirty="0"/>
                        <a:t>3、高并发读写需求；</a:t>
                      </a:r>
                    </a:p>
                    <a:p>
                      <a:pPr>
                        <a:buNone/>
                      </a:pPr>
                      <a:r>
                        <a:rPr lang="zh-CN" altLang="en-US" dirty="0"/>
                        <a:t>4、海量数据的高效率读写；</a:t>
                      </a:r>
                    </a:p>
                  </a:txBody>
                  <a:tcPr/>
                </a:tc>
              </a:tr>
              <a:tr h="1946910">
                <a:tc>
                  <a:txBody>
                    <a:bodyPr/>
                    <a:lstStyle/>
                    <a:p>
                      <a:pPr algn="ctr">
                        <a:buNone/>
                      </a:pPr>
                      <a:endParaRPr lang="zh-CN" altLang="en-US" sz="2000"/>
                    </a:p>
                    <a:p>
                      <a:pPr algn="ctr">
                        <a:buNone/>
                      </a:pPr>
                      <a:endParaRPr lang="zh-CN" altLang="en-US" sz="1800"/>
                    </a:p>
                    <a:p>
                      <a:pPr algn="ctr">
                        <a:buNone/>
                      </a:pPr>
                      <a:r>
                        <a:rPr lang="zh-CN" altLang="en-US" sz="2000"/>
                        <a:t>非关系型数据库</a:t>
                      </a:r>
                    </a:p>
                  </a:txBody>
                  <a:tcPr/>
                </a:tc>
                <a:tc>
                  <a:txBody>
                    <a:bodyPr/>
                    <a:lstStyle/>
                    <a:p>
                      <a:pPr>
                        <a:buNone/>
                      </a:pPr>
                      <a:r>
                        <a:rPr lang="en-US" altLang="zh-CN" dirty="0"/>
                        <a:t>1、使用键值对存储数据；</a:t>
                      </a:r>
                    </a:p>
                    <a:p>
                      <a:pPr>
                        <a:buNone/>
                      </a:pPr>
                      <a:r>
                        <a:rPr lang="en-US" altLang="zh-CN" dirty="0"/>
                        <a:t>2、分布式；</a:t>
                      </a:r>
                    </a:p>
                    <a:p>
                      <a:pPr>
                        <a:buNone/>
                      </a:pPr>
                      <a:r>
                        <a:rPr lang="en-US" altLang="zh-CN" dirty="0"/>
                        <a:t>3、非关系型数据库严格上不是一种数据库，应该是一种数据结构化存储方法的集合。</a:t>
                      </a:r>
                    </a:p>
                  </a:txBody>
                  <a:tcPr/>
                </a:tc>
                <a:tc>
                  <a:txBody>
                    <a:bodyPr/>
                    <a:lstStyle/>
                    <a:p>
                      <a:pPr>
                        <a:buNone/>
                      </a:pPr>
                      <a:r>
                        <a:rPr lang="zh-CN" altLang="en-US" dirty="0"/>
                        <a:t>1、无需</a:t>
                      </a:r>
                      <a:r>
                        <a:rPr lang="zh-CN" altLang="en-US" dirty="0" smtClean="0"/>
                        <a:t>经过</a:t>
                      </a:r>
                      <a:r>
                        <a:rPr lang="zh-CN" altLang="en-US" sz="1800" dirty="0" smtClean="0">
                          <a:sym typeface="+mn-ea"/>
                        </a:rPr>
                        <a:t>SQL</a:t>
                      </a:r>
                      <a:r>
                        <a:rPr lang="zh-CN" altLang="en-US" dirty="0" smtClean="0"/>
                        <a:t>层</a:t>
                      </a:r>
                      <a:r>
                        <a:rPr lang="zh-CN" altLang="en-US" dirty="0"/>
                        <a:t>的解析，读写性能很高；</a:t>
                      </a:r>
                    </a:p>
                    <a:p>
                      <a:pPr>
                        <a:buNone/>
                      </a:pPr>
                      <a:r>
                        <a:rPr lang="zh-CN" altLang="en-US" dirty="0"/>
                        <a:t>2、基于键值对，数据没有耦合性，容易扩展；</a:t>
                      </a:r>
                    </a:p>
                  </a:txBody>
                  <a:tcPr/>
                </a:tc>
                <a:tc>
                  <a:txBody>
                    <a:bodyPr/>
                    <a:lstStyle/>
                    <a:p>
                      <a:pPr>
                        <a:buNone/>
                      </a:pPr>
                      <a:r>
                        <a:rPr lang="zh-CN" altLang="en-US" dirty="0"/>
                        <a:t>1、不</a:t>
                      </a:r>
                      <a:r>
                        <a:rPr lang="zh-CN" altLang="en-US" dirty="0" smtClean="0"/>
                        <a:t>提供</a:t>
                      </a:r>
                      <a:r>
                        <a:rPr lang="zh-CN" altLang="en-US" sz="1800" dirty="0" smtClean="0">
                          <a:sym typeface="+mn-ea"/>
                        </a:rPr>
                        <a:t>SQL</a:t>
                      </a:r>
                      <a:r>
                        <a:rPr lang="zh-CN" altLang="en-US" dirty="0" smtClean="0"/>
                        <a:t>支持</a:t>
                      </a:r>
                      <a:r>
                        <a:rPr lang="zh-CN" altLang="en-US" dirty="0"/>
                        <a:t>，学习和使用成本较高；</a:t>
                      </a:r>
                    </a:p>
                    <a:p>
                      <a:pPr>
                        <a:buNone/>
                      </a:pPr>
                      <a:r>
                        <a:rPr lang="zh-CN" altLang="en-US" dirty="0"/>
                        <a:t>2、无事务处理，附加</a:t>
                      </a:r>
                      <a:r>
                        <a:rPr lang="zh-CN" altLang="en-US" dirty="0" smtClean="0"/>
                        <a:t>功能</a:t>
                      </a:r>
                      <a:r>
                        <a:rPr lang="en-US" altLang="zh-CN" dirty="0" smtClean="0"/>
                        <a:t>BI</a:t>
                      </a:r>
                      <a:r>
                        <a:rPr lang="zh-CN" altLang="en-US" dirty="0" smtClean="0"/>
                        <a:t>和</a:t>
                      </a:r>
                      <a:r>
                        <a:rPr lang="zh-CN" altLang="en-US" dirty="0"/>
                        <a:t>报表等支持也不好；</a:t>
                      </a:r>
                    </a:p>
                  </a:txBody>
                  <a:tcPr/>
                </a:tc>
              </a:tr>
            </a:tbl>
          </a:graphicData>
        </a:graphic>
      </p:graphicFrame>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NoSql</a:t>
            </a:r>
            <a:r>
              <a:rPr lang="zh-CN" altLang="en-US" sz="3600" dirty="0">
                <a:gradFill>
                  <a:gsLst>
                    <a:gs pos="33000">
                      <a:schemeClr val="accent2"/>
                    </a:gs>
                    <a:gs pos="0">
                      <a:schemeClr val="accent1"/>
                    </a:gs>
                    <a:gs pos="66000">
                      <a:schemeClr val="accent3"/>
                    </a:gs>
                    <a:gs pos="100000">
                      <a:schemeClr val="accent4"/>
                    </a:gs>
                  </a:gsLst>
                  <a:lin ang="0" scaled="0"/>
                </a:gradFill>
              </a:rPr>
              <a:t>数据库应用场景</a:t>
            </a:r>
          </a:p>
        </p:txBody>
      </p:sp>
      <p:sp>
        <p:nvSpPr>
          <p:cNvPr id="3" name="文本框 2"/>
          <p:cNvSpPr txBox="1"/>
          <p:nvPr>
            <p:custDataLst>
              <p:tags r:id="rId3"/>
            </p:custDataLst>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dirty="0"/>
              <a:t>1</a:t>
            </a:r>
            <a:r>
              <a:rPr lang="zh-CN" altLang="en-US" dirty="0"/>
              <a:t>、数据模型比较简单</a:t>
            </a:r>
          </a:p>
          <a:p>
            <a:pPr marL="0" indent="0">
              <a:buNone/>
            </a:pPr>
            <a:endParaRPr lang="zh-CN" altLang="en-US" dirty="0"/>
          </a:p>
          <a:p>
            <a:pPr marL="0" indent="0">
              <a:buNone/>
            </a:pPr>
            <a:r>
              <a:rPr lang="en-US" altLang="zh-CN" dirty="0"/>
              <a:t>2</a:t>
            </a:r>
            <a:r>
              <a:rPr lang="zh-CN" altLang="en-US" dirty="0"/>
              <a:t>、灵活性更强的</a:t>
            </a:r>
            <a:r>
              <a:rPr lang="en-US" altLang="zh-CN" dirty="0"/>
              <a:t>IT</a:t>
            </a:r>
            <a:r>
              <a:rPr lang="zh-CN" altLang="en-US" dirty="0"/>
              <a:t>系统</a:t>
            </a:r>
          </a:p>
          <a:p>
            <a:pPr marL="0" indent="0">
              <a:buNone/>
            </a:pPr>
            <a:endParaRPr lang="zh-CN" altLang="en-US" dirty="0"/>
          </a:p>
          <a:p>
            <a:pPr marL="0" indent="0">
              <a:buNone/>
            </a:pPr>
            <a:r>
              <a:rPr lang="en-US" altLang="zh-CN" dirty="0"/>
              <a:t>3</a:t>
            </a:r>
            <a:r>
              <a:rPr lang="zh-CN" altLang="en-US" dirty="0"/>
              <a:t>、对数据库性能要求较高</a:t>
            </a:r>
          </a:p>
          <a:p>
            <a:pPr marL="0" indent="0">
              <a:buNone/>
            </a:pPr>
            <a:endParaRPr lang="zh-CN" altLang="en-US" dirty="0"/>
          </a:p>
          <a:p>
            <a:pPr marL="0" indent="0">
              <a:buNone/>
            </a:pPr>
            <a:r>
              <a:rPr lang="en-US" altLang="zh-CN" dirty="0"/>
              <a:t>4</a:t>
            </a:r>
            <a:r>
              <a:rPr lang="zh-CN" altLang="en-US" dirty="0"/>
              <a:t>、不需要高度的数据一致性</a:t>
            </a:r>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Redis</a:t>
            </a:r>
            <a:r>
              <a:rPr lang="zh-CN" altLang="en-US" sz="3600" dirty="0">
                <a:gradFill>
                  <a:gsLst>
                    <a:gs pos="33000">
                      <a:schemeClr val="accent2"/>
                    </a:gs>
                    <a:gs pos="0">
                      <a:schemeClr val="accent1"/>
                    </a:gs>
                    <a:gs pos="66000">
                      <a:schemeClr val="accent3"/>
                    </a:gs>
                    <a:gs pos="100000">
                      <a:schemeClr val="accent4"/>
                    </a:gs>
                  </a:gsLst>
                  <a:lin ang="0" scaled="0"/>
                </a:gradFill>
              </a:rPr>
              <a:t>基础</a:t>
            </a:r>
          </a:p>
        </p:txBody>
      </p:sp>
      <p:sp>
        <p:nvSpPr>
          <p:cNvPr id="3" name="文本框 2"/>
          <p:cNvSpPr txBox="1"/>
          <p:nvPr>
            <p:custDataLst>
              <p:tags r:id="rId3"/>
            </p:custDataLst>
          </p:nvPr>
        </p:nvSpPr>
        <p:spPr>
          <a:xfrm>
            <a:off x="838200" y="1569593"/>
            <a:ext cx="10515600" cy="4351338"/>
          </a:xfrm>
          <a:prstGeom prst="rect">
            <a:avLst/>
          </a:prstGeom>
        </p:spPr>
        <p:txBody>
          <a:bodyPr vert="horz" lIns="91440" tIns="45720" rIns="91440" bIns="45720" rtlCol="0">
            <a:normAutofit fontScale="700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dirty="0" err="1"/>
              <a:t>redis</a:t>
            </a:r>
            <a:r>
              <a:rPr dirty="0" err="1" smtClean="0"/>
              <a:t>是将数据存放到内存中</a:t>
            </a:r>
            <a:r>
              <a:rPr lang="zh-CN" altLang="en-US" dirty="0" smtClean="0"/>
              <a:t>，</a:t>
            </a:r>
            <a:r>
              <a:rPr dirty="0" err="1" smtClean="0"/>
              <a:t>由于内</a:t>
            </a:r>
            <a:r>
              <a:rPr lang="zh-CN" dirty="0"/>
              <a:t>容</a:t>
            </a:r>
            <a:r>
              <a:rPr dirty="0" err="1" smtClean="0"/>
              <a:t>存取速度快</a:t>
            </a:r>
            <a:r>
              <a:rPr lang="zh-CN" altLang="en-US" dirty="0"/>
              <a:t>，</a:t>
            </a:r>
            <a:r>
              <a:rPr dirty="0" err="1" smtClean="0"/>
              <a:t>所以</a:t>
            </a:r>
            <a:r>
              <a:rPr dirty="0" err="1"/>
              <a:t>redis</a:t>
            </a:r>
            <a:r>
              <a:rPr dirty="0" err="1" smtClean="0"/>
              <a:t>被广泛应用在互联网项目中</a:t>
            </a:r>
            <a:r>
              <a:rPr lang="zh-CN" altLang="en-US" dirty="0" smtClean="0"/>
              <a:t>；</a:t>
            </a:r>
            <a:endParaRPr lang="en-US" dirty="0" smtClean="0"/>
          </a:p>
          <a:p>
            <a:pPr>
              <a:lnSpc>
                <a:spcPct val="120000"/>
              </a:lnSpc>
            </a:pPr>
            <a:endParaRPr lang="en-US" dirty="0" smtClean="0"/>
          </a:p>
          <a:p>
            <a:pPr>
              <a:lnSpc>
                <a:spcPct val="120000"/>
              </a:lnSpc>
            </a:pPr>
            <a:r>
              <a:rPr dirty="0" err="1" smtClean="0"/>
              <a:t>redis</a:t>
            </a:r>
            <a:r>
              <a:rPr lang="zh-CN" dirty="0"/>
              <a:t>优</a:t>
            </a:r>
            <a:r>
              <a:rPr dirty="0" smtClean="0"/>
              <a:t>点</a:t>
            </a:r>
            <a:r>
              <a:rPr lang="zh-CN" altLang="en-US" dirty="0" smtClean="0"/>
              <a:t>：</a:t>
            </a:r>
            <a:r>
              <a:rPr dirty="0" err="1" smtClean="0"/>
              <a:t>存取速度快</a:t>
            </a:r>
            <a:r>
              <a:rPr lang="zh-CN" altLang="en-US" dirty="0" smtClean="0"/>
              <a:t>，</a:t>
            </a:r>
            <a:r>
              <a:rPr dirty="0" smtClean="0"/>
              <a:t>官方称读取速度会达到</a:t>
            </a:r>
            <a:r>
              <a:rPr dirty="0"/>
              <a:t>30</a:t>
            </a:r>
            <a:r>
              <a:rPr dirty="0" smtClean="0"/>
              <a:t>万次每秒</a:t>
            </a:r>
            <a:r>
              <a:rPr lang="zh-CN" altLang="en-US" dirty="0" smtClean="0"/>
              <a:t>，</a:t>
            </a:r>
            <a:r>
              <a:rPr dirty="0" smtClean="0"/>
              <a:t>写速度在</a:t>
            </a:r>
            <a:r>
              <a:rPr dirty="0"/>
              <a:t>10</a:t>
            </a:r>
            <a:r>
              <a:rPr dirty="0" smtClean="0"/>
              <a:t>万次每秒</a:t>
            </a:r>
            <a:r>
              <a:rPr lang="zh-CN" altLang="en-US" dirty="0" smtClean="0"/>
              <a:t>，</a:t>
            </a:r>
            <a:r>
              <a:rPr dirty="0" err="1" smtClean="0"/>
              <a:t>具体限制于硬件</a:t>
            </a:r>
            <a:r>
              <a:rPr dirty="0"/>
              <a:t>。</a:t>
            </a:r>
          </a:p>
          <a:p>
            <a:pPr>
              <a:lnSpc>
                <a:spcPct val="120000"/>
              </a:lnSpc>
            </a:pPr>
            <a:endParaRPr dirty="0"/>
          </a:p>
          <a:p>
            <a:pPr>
              <a:lnSpc>
                <a:spcPct val="120000"/>
              </a:lnSpc>
            </a:pPr>
            <a:r>
              <a:rPr dirty="0"/>
              <a:t>数据类型</a:t>
            </a:r>
            <a:r>
              <a:rPr lang="zh-CN" dirty="0"/>
              <a:t>：</a:t>
            </a:r>
            <a:r>
              <a:rPr lang="zh-CN" dirty="0" smtClean="0"/>
              <a:t>string</a:t>
            </a:r>
            <a:r>
              <a:rPr lang="zh-CN" altLang="en-US" dirty="0" smtClean="0"/>
              <a:t>，</a:t>
            </a:r>
            <a:r>
              <a:rPr lang="zh-CN" dirty="0" smtClean="0"/>
              <a:t>hash</a:t>
            </a:r>
            <a:r>
              <a:rPr lang="zh-CN" dirty="0"/>
              <a:t>，list（列表），set（集合）</a:t>
            </a:r>
          </a:p>
          <a:p>
            <a:pPr>
              <a:lnSpc>
                <a:spcPct val="120000"/>
              </a:lnSpc>
            </a:pPr>
            <a:endParaRPr dirty="0"/>
          </a:p>
          <a:p>
            <a:pPr>
              <a:lnSpc>
                <a:spcPct val="120000"/>
              </a:lnSpc>
            </a:pPr>
            <a:r>
              <a:rPr dirty="0"/>
              <a:t>缺点：对持久化支持不够良好。</a:t>
            </a:r>
          </a:p>
          <a:p>
            <a:pPr>
              <a:lnSpc>
                <a:spcPct val="120000"/>
              </a:lnSpc>
            </a:pPr>
            <a:endParaRPr dirty="0"/>
          </a:p>
          <a:p>
            <a:pPr>
              <a:lnSpc>
                <a:spcPct val="120000"/>
              </a:lnSpc>
            </a:pPr>
            <a:r>
              <a:rPr dirty="0" err="1"/>
              <a:t>所以redis</a:t>
            </a:r>
            <a:r>
              <a:rPr dirty="0" err="1" smtClean="0"/>
              <a:t>一般不作为数据的主数据库存储</a:t>
            </a:r>
            <a:r>
              <a:rPr lang="zh-CN" altLang="en-US" dirty="0" smtClean="0"/>
              <a:t>，</a:t>
            </a:r>
            <a:r>
              <a:rPr dirty="0" err="1" smtClean="0"/>
              <a:t>一般配合传统的关系型数据库使用</a:t>
            </a:r>
            <a:r>
              <a:rPr lang="zh-CN" altLang="en-US" dirty="0" smtClean="0"/>
              <a:t>。</a:t>
            </a:r>
            <a:endParaRPr dirty="0"/>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38200" y="365125"/>
            <a:ext cx="10515600" cy="1325563"/>
          </a:xfrm>
          <a:prstGeom prst="rect">
            <a:avLst/>
          </a:prstGeom>
          <a:noFill/>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zh-CN" sz="3600" dirty="0">
                <a:gradFill>
                  <a:gsLst>
                    <a:gs pos="33000">
                      <a:schemeClr val="accent2"/>
                    </a:gs>
                    <a:gs pos="0">
                      <a:schemeClr val="accent1"/>
                    </a:gs>
                    <a:gs pos="66000">
                      <a:schemeClr val="accent3"/>
                    </a:gs>
                    <a:gs pos="100000">
                      <a:schemeClr val="accent4"/>
                    </a:gs>
                  </a:gsLst>
                  <a:lin ang="0" scaled="0"/>
                </a:gradFill>
              </a:rPr>
              <a:t>Redis</a:t>
            </a:r>
            <a:r>
              <a:rPr lang="zh-CN" altLang="en-US" sz="3600" dirty="0">
                <a:gradFill>
                  <a:gsLst>
                    <a:gs pos="33000">
                      <a:schemeClr val="accent2"/>
                    </a:gs>
                    <a:gs pos="0">
                      <a:schemeClr val="accent1"/>
                    </a:gs>
                    <a:gs pos="66000">
                      <a:schemeClr val="accent3"/>
                    </a:gs>
                    <a:gs pos="100000">
                      <a:schemeClr val="accent4"/>
                    </a:gs>
                  </a:gsLst>
                  <a:lin ang="0" scaled="0"/>
                </a:gradFill>
              </a:rPr>
              <a:t>应用场景</a:t>
            </a:r>
          </a:p>
        </p:txBody>
      </p:sp>
      <p:sp>
        <p:nvSpPr>
          <p:cNvPr id="3" name="文本框 2"/>
          <p:cNvSpPr txBox="1"/>
          <p:nvPr>
            <p:custDataLst>
              <p:tags r:id="rId3"/>
            </p:custDataLst>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a:t>缓存(数据查询、短连接、新闻内容、商品内容等等)。(</a:t>
            </a:r>
            <a:r>
              <a:rPr dirty="0" err="1"/>
              <a:t>最多使用</a:t>
            </a:r>
            <a:r>
              <a:rPr dirty="0" smtClean="0"/>
              <a:t>)</a:t>
            </a:r>
            <a:endParaRPr lang="en-US" dirty="0" smtClean="0"/>
          </a:p>
          <a:p>
            <a:endParaRPr dirty="0"/>
          </a:p>
          <a:p>
            <a:r>
              <a:rPr dirty="0"/>
              <a:t>分布式集群架构中的session分离。 </a:t>
            </a:r>
            <a:endParaRPr lang="en-US" dirty="0" smtClean="0"/>
          </a:p>
          <a:p>
            <a:endParaRPr dirty="0"/>
          </a:p>
          <a:p>
            <a:r>
              <a:rPr dirty="0"/>
              <a:t>聊天室的在线好友列表。 </a:t>
            </a:r>
            <a:endParaRPr lang="en-US" dirty="0" smtClean="0"/>
          </a:p>
          <a:p>
            <a:endParaRPr dirty="0"/>
          </a:p>
          <a:p>
            <a:r>
              <a:rPr dirty="0"/>
              <a:t>任务队列。(秒杀、抢购、12306等等)  </a:t>
            </a:r>
            <a:r>
              <a:rPr lang="zh-CN" dirty="0"/>
              <a:t>缓冲削峰</a:t>
            </a:r>
          </a:p>
          <a:p>
            <a:pPr marL="0" indent="0">
              <a:buNone/>
            </a:pPr>
            <a:endParaRPr lang="zh-CN" dirty="0"/>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normAutofit/>
          </a:bodyPr>
          <a:lstStyle/>
          <a:p>
            <a:r>
              <a:rPr lang="en-US" altLang="zh-CN" smtClean="0">
                <a:latin typeface="+mj-lt"/>
                <a:ea typeface="+mj-ea"/>
              </a:rPr>
              <a:t>THANK YOU .</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908987" y="2138530"/>
            <a:ext cx="6964136" cy="1209675"/>
          </a:xfrm>
        </p:spPr>
        <p:txBody>
          <a:bodyPr>
            <a:normAutofit/>
          </a:bodyPr>
          <a:lstStyle/>
          <a:p>
            <a:r>
              <a:rPr lang="zh-CN" altLang="en-US" dirty="0"/>
              <a:t>高并发读写的性能低</a:t>
            </a:r>
          </a:p>
        </p:txBody>
      </p:sp>
      <p:sp>
        <p:nvSpPr>
          <p:cNvPr id="3" name="文本占位符 2"/>
          <p:cNvSpPr>
            <a:spLocks noGrp="1"/>
          </p:cNvSpPr>
          <p:nvPr>
            <p:ph type="body" idx="1"/>
            <p:custDataLst>
              <p:tags r:id="rId3"/>
            </p:custDataLst>
          </p:nvPr>
        </p:nvSpPr>
        <p:spPr>
          <a:xfrm>
            <a:off x="3981958" y="3251199"/>
            <a:ext cx="6964045" cy="1616710"/>
          </a:xfrm>
        </p:spPr>
        <p:txBody>
          <a:bodyPr>
            <a:noAutofit/>
          </a:bodyPr>
          <a:lstStyle/>
          <a:p>
            <a:pPr marL="0" lvl="1">
              <a:spcBef>
                <a:spcPts val="1000"/>
              </a:spcBef>
              <a:buClr>
                <a:schemeClr val="accent1"/>
              </a:buClr>
              <a:buSzPct val="80000"/>
            </a:pPr>
            <a:r>
              <a:rPr lang="zh-CN" altLang="en-US" sz="2400" dirty="0"/>
              <a:t>关系数据库达到一定规模时，非常容易发生死锁等并发问题，导致其读写性能下降非常严重</a:t>
            </a:r>
            <a:r>
              <a:rPr lang="zh-CN" altLang="en-US" sz="2400" dirty="0" smtClean="0"/>
              <a:t>。</a:t>
            </a:r>
            <a:endParaRPr lang="en-US" altLang="zh-CN" sz="2400" dirty="0" smtClean="0"/>
          </a:p>
          <a:p>
            <a:pPr algn="l"/>
            <a:r>
              <a:rPr lang="zh-CN" altLang="en-US" sz="2400" dirty="0" smtClean="0"/>
              <a:t>大规模</a:t>
            </a:r>
            <a:r>
              <a:rPr lang="en-US" altLang="zh-CN" sz="2400" dirty="0"/>
              <a:t>SNS</a:t>
            </a:r>
            <a:r>
              <a:rPr lang="zh-CN" altLang="en-US" sz="2400" dirty="0"/>
              <a:t>网站数据库并发负载非常高，往往要达到每秒上万次读写请求。关系数据库应付上万次SQL查询还勉强顶得住，但是应付上万次SQL写数据请求，硬盘IO就已经无法承受了。</a:t>
            </a:r>
          </a:p>
        </p:txBody>
      </p:sp>
      <p:sp>
        <p:nvSpPr>
          <p:cNvPr id="4" name="文本框 3"/>
          <p:cNvSpPr txBox="1"/>
          <p:nvPr>
            <p:custDataLst>
              <p:tags r:id="rId4"/>
            </p:custDataLst>
          </p:nvPr>
        </p:nvSpPr>
        <p:spPr>
          <a:xfrm>
            <a:off x="1886857" y="2743368"/>
            <a:ext cx="1509485" cy="1015663"/>
          </a:xfrm>
          <a:prstGeom prst="rect">
            <a:avLst/>
          </a:prstGeom>
          <a:noFill/>
        </p:spPr>
        <p:txBody>
          <a:bodyPr wrap="square" rtlCol="0">
            <a:normAutofit/>
          </a:bodyPr>
          <a:lstStyle/>
          <a:p>
            <a:pPr algn="ctr"/>
            <a:r>
              <a:rPr lang="en-US" altLang="zh-CN" sz="6000" dirty="0" smtClean="0">
                <a:solidFill>
                  <a:schemeClr val="accent1"/>
                </a:solidFill>
              </a:rPr>
              <a:t>01</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957755" y="2244026"/>
            <a:ext cx="6964136" cy="1209675"/>
          </a:xfrm>
        </p:spPr>
        <p:txBody>
          <a:bodyPr>
            <a:normAutofit/>
          </a:bodyPr>
          <a:lstStyle/>
          <a:p>
            <a:r>
              <a:rPr lang="zh-CN" altLang="en-US" dirty="0"/>
              <a:t>支撑容量有限</a:t>
            </a:r>
          </a:p>
        </p:txBody>
      </p:sp>
      <p:sp>
        <p:nvSpPr>
          <p:cNvPr id="3" name="文本占位符 2"/>
          <p:cNvSpPr>
            <a:spLocks noGrp="1"/>
          </p:cNvSpPr>
          <p:nvPr>
            <p:ph type="body" idx="1"/>
            <p:custDataLst>
              <p:tags r:id="rId3"/>
            </p:custDataLst>
          </p:nvPr>
        </p:nvSpPr>
        <p:spPr>
          <a:xfrm>
            <a:off x="4225798" y="3522599"/>
            <a:ext cx="6964045" cy="1616710"/>
          </a:xfrm>
        </p:spPr>
        <p:txBody>
          <a:bodyPr>
            <a:noAutofit/>
          </a:bodyPr>
          <a:lstStyle/>
          <a:p>
            <a:pPr algn="l"/>
            <a:r>
              <a:rPr sz="2400" dirty="0"/>
              <a:t>对于关系数据库来说，</a:t>
            </a:r>
            <a:r>
              <a:rPr lang="zh-CN" sz="2400" dirty="0"/>
              <a:t>数百万记录的表里查询尚可接受。</a:t>
            </a:r>
            <a:r>
              <a:rPr sz="2400" dirty="0"/>
              <a:t>在一张</a:t>
            </a:r>
            <a:r>
              <a:rPr lang="zh-CN" sz="2400" dirty="0"/>
              <a:t>上</a:t>
            </a:r>
            <a:r>
              <a:rPr sz="2400" dirty="0"/>
              <a:t>亿条记录的表里面进行SQL查询，效率是极其低下乃至不可忍受的</a:t>
            </a:r>
          </a:p>
        </p:txBody>
      </p:sp>
      <p:sp>
        <p:nvSpPr>
          <p:cNvPr id="4" name="文本框 3"/>
          <p:cNvSpPr txBox="1"/>
          <p:nvPr>
            <p:custDataLst>
              <p:tags r:id="rId4"/>
            </p:custDataLst>
          </p:nvPr>
        </p:nvSpPr>
        <p:spPr>
          <a:xfrm>
            <a:off x="1886857" y="2743368"/>
            <a:ext cx="1509485" cy="1015663"/>
          </a:xfrm>
          <a:prstGeom prst="rect">
            <a:avLst/>
          </a:prstGeom>
          <a:noFill/>
        </p:spPr>
        <p:txBody>
          <a:bodyPr wrap="square" rtlCol="0">
            <a:normAutofit/>
          </a:bodyPr>
          <a:lstStyle/>
          <a:p>
            <a:pPr algn="ctr"/>
            <a:r>
              <a:rPr lang="en-US" altLang="zh-CN" sz="6000" smtClean="0">
                <a:solidFill>
                  <a:schemeClr val="accent1"/>
                </a:solidFill>
              </a:rPr>
              <a:t>02</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921179" y="2292794"/>
            <a:ext cx="6964136" cy="1209675"/>
          </a:xfrm>
        </p:spPr>
        <p:txBody>
          <a:bodyPr>
            <a:normAutofit/>
          </a:bodyPr>
          <a:lstStyle/>
          <a:p>
            <a:r>
              <a:rPr lang="zh-CN" altLang="en-US" dirty="0"/>
              <a:t>可扩展和可用性低</a:t>
            </a:r>
          </a:p>
        </p:txBody>
      </p:sp>
      <p:sp>
        <p:nvSpPr>
          <p:cNvPr id="3" name="文本占位符 2"/>
          <p:cNvSpPr>
            <a:spLocks noGrp="1"/>
          </p:cNvSpPr>
          <p:nvPr>
            <p:ph type="body" idx="1"/>
            <p:custDataLst>
              <p:tags r:id="rId3"/>
            </p:custDataLst>
          </p:nvPr>
        </p:nvSpPr>
        <p:spPr>
          <a:xfrm>
            <a:off x="3933190" y="3537839"/>
            <a:ext cx="6964045" cy="1616710"/>
          </a:xfrm>
        </p:spPr>
        <p:txBody>
          <a:bodyPr>
            <a:noAutofit/>
          </a:bodyPr>
          <a:lstStyle/>
          <a:p>
            <a:pPr algn="l"/>
            <a:r>
              <a:rPr lang="zh-CN" sz="2400" dirty="0"/>
              <a:t>传统</a:t>
            </a:r>
            <a:r>
              <a:rPr sz="2400" dirty="0" smtClean="0"/>
              <a:t>数据库没有办法像</a:t>
            </a:r>
            <a:r>
              <a:rPr lang="en-US" sz="2400" dirty="0" smtClean="0"/>
              <a:t> </a:t>
            </a:r>
            <a:r>
              <a:rPr sz="2400" dirty="0" smtClean="0"/>
              <a:t>web</a:t>
            </a:r>
            <a:r>
              <a:rPr sz="2400" dirty="0"/>
              <a:t> server那样简单的通过添加更多的</a:t>
            </a:r>
            <a:r>
              <a:rPr lang="zh-CN" sz="2400" dirty="0"/>
              <a:t>服务器</a:t>
            </a:r>
            <a:r>
              <a:rPr sz="2400" dirty="0"/>
              <a:t>来扩展性能和负载能力。</a:t>
            </a:r>
          </a:p>
          <a:p>
            <a:pPr algn="l"/>
            <a:r>
              <a:rPr sz="2400" dirty="0"/>
              <a:t>对于很多需要提供24小时不间断服务的网站来说，对数据库系统进行升级和扩展往往需要停机维护</a:t>
            </a:r>
          </a:p>
        </p:txBody>
      </p:sp>
      <p:sp>
        <p:nvSpPr>
          <p:cNvPr id="4" name="文本框 3"/>
          <p:cNvSpPr txBox="1"/>
          <p:nvPr>
            <p:custDataLst>
              <p:tags r:id="rId4"/>
            </p:custDataLst>
          </p:nvPr>
        </p:nvSpPr>
        <p:spPr>
          <a:xfrm>
            <a:off x="1886857" y="2743368"/>
            <a:ext cx="1509485" cy="1015663"/>
          </a:xfrm>
          <a:prstGeom prst="rect">
            <a:avLst/>
          </a:prstGeom>
          <a:noFill/>
        </p:spPr>
        <p:txBody>
          <a:bodyPr wrap="square" rtlCol="0">
            <a:normAutofit/>
          </a:bodyPr>
          <a:lstStyle/>
          <a:p>
            <a:pPr algn="ctr"/>
            <a:r>
              <a:rPr lang="en-US" altLang="zh-CN" sz="6000" smtClean="0">
                <a:solidFill>
                  <a:schemeClr val="accent1"/>
                </a:solidFill>
              </a:rPr>
              <a:t>03</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3370" y="2633473"/>
            <a:ext cx="7636838" cy="950976"/>
          </a:xfrm>
        </p:spPr>
        <p:txBody>
          <a:bodyPr>
            <a:normAutofit/>
          </a:bodyPr>
          <a:lstStyle/>
          <a:p>
            <a:r>
              <a:rPr lang="zh-CN" altLang="en-US" dirty="0" smtClean="0"/>
              <a:t>多维</a:t>
            </a:r>
            <a:r>
              <a:rPr lang="zh-CN" altLang="en-US" dirty="0"/>
              <a:t>数据</a:t>
            </a:r>
            <a:r>
              <a:rPr lang="zh-CN" altLang="en-US" dirty="0" smtClean="0"/>
              <a:t>，半</a:t>
            </a:r>
            <a:r>
              <a:rPr lang="en-US" altLang="zh-CN" dirty="0" smtClean="0"/>
              <a:t>/</a:t>
            </a:r>
            <a:r>
              <a:rPr lang="zh-CN" altLang="en-US" dirty="0" smtClean="0"/>
              <a:t>非结构化数据</a:t>
            </a:r>
            <a:r>
              <a:rPr lang="en-US" altLang="zh-CN" dirty="0" smtClean="0"/>
              <a:t>?</a:t>
            </a:r>
            <a:endParaRPr lang="zh-CN" altLang="en-US" dirty="0"/>
          </a:p>
        </p:txBody>
      </p:sp>
      <p:sp>
        <p:nvSpPr>
          <p:cNvPr id="3" name="文本占位符 2"/>
          <p:cNvSpPr>
            <a:spLocks noGrp="1"/>
          </p:cNvSpPr>
          <p:nvPr>
            <p:ph type="body" idx="1"/>
          </p:nvPr>
        </p:nvSpPr>
        <p:spPr>
          <a:xfrm>
            <a:off x="4067483" y="3827173"/>
            <a:ext cx="6964136" cy="505051"/>
          </a:xfrm>
        </p:spPr>
        <p:txBody>
          <a:bodyPr>
            <a:noAutofit/>
          </a:bodyPr>
          <a:lstStyle/>
          <a:p>
            <a:pPr algn="l"/>
            <a:r>
              <a:rPr lang="zh-CN" altLang="en-US" sz="2400" dirty="0"/>
              <a:t>关系数据库所采用的二维表格数据模型不能有效地处理多维数据，不能有效处理互联网应用中半结构化和非结构化的海量数据，如</a:t>
            </a:r>
            <a:r>
              <a:rPr lang="en-US" altLang="zh-CN" sz="2400" dirty="0"/>
              <a:t>Web</a:t>
            </a:r>
            <a:r>
              <a:rPr lang="zh-CN" altLang="en-US" sz="2400" dirty="0"/>
              <a:t>页面、电子邮件、音频、视频等</a:t>
            </a:r>
            <a:endParaRPr lang="zh-CN" altLang="en-US" sz="2400" b="1" dirty="0"/>
          </a:p>
        </p:txBody>
      </p:sp>
      <p:pic>
        <p:nvPicPr>
          <p:cNvPr id="4"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351264" y="0"/>
            <a:ext cx="2840736" cy="2351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文本框 3"/>
          <p:cNvSpPr txBox="1"/>
          <p:nvPr>
            <p:custDataLst>
              <p:tags r:id="rId1"/>
            </p:custDataLst>
          </p:nvPr>
        </p:nvSpPr>
        <p:spPr>
          <a:xfrm>
            <a:off x="1886857" y="2743368"/>
            <a:ext cx="1509485" cy="1015663"/>
          </a:xfrm>
          <a:prstGeom prst="rect">
            <a:avLst/>
          </a:prstGeom>
          <a:noFill/>
        </p:spPr>
        <p:txBody>
          <a:bodyPr wrap="square" rtlCol="0">
            <a:normAutofit/>
          </a:bodyPr>
          <a:lstStyle/>
          <a:p>
            <a:pPr algn="ctr"/>
            <a:r>
              <a:rPr lang="en-US" altLang="zh-CN" sz="6000" dirty="0" smtClean="0">
                <a:solidFill>
                  <a:schemeClr val="accent1"/>
                </a:solidFill>
              </a:rPr>
              <a:t>04</a:t>
            </a:r>
          </a:p>
        </p:txBody>
      </p:sp>
    </p:spTree>
    <p:extLst>
      <p:ext uri="{BB962C8B-B14F-4D97-AF65-F5344CB8AC3E}">
        <p14:creationId xmlns="" xmlns:p14="http://schemas.microsoft.com/office/powerpoint/2010/main" val="3053037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1179" y="2524442"/>
            <a:ext cx="6964136" cy="1209675"/>
          </a:xfrm>
        </p:spPr>
        <p:txBody>
          <a:bodyPr>
            <a:normAutofit fontScale="90000"/>
          </a:bodyPr>
          <a:lstStyle/>
          <a:p>
            <a:r>
              <a:rPr lang="zh-CN" altLang="en-US" dirty="0" smtClean="0"/>
              <a:t>建设</a:t>
            </a:r>
            <a:r>
              <a:rPr lang="zh-CN" altLang="en-US" dirty="0"/>
              <a:t>和运维成本高</a:t>
            </a:r>
            <a:br>
              <a:rPr lang="zh-CN" altLang="en-US" dirty="0"/>
            </a:br>
            <a:endParaRPr lang="zh-CN" altLang="en-US" dirty="0"/>
          </a:p>
        </p:txBody>
      </p:sp>
      <p:sp>
        <p:nvSpPr>
          <p:cNvPr id="3" name="文本占位符 2"/>
          <p:cNvSpPr>
            <a:spLocks noGrp="1"/>
          </p:cNvSpPr>
          <p:nvPr>
            <p:ph type="body" idx="1"/>
          </p:nvPr>
        </p:nvSpPr>
        <p:spPr>
          <a:xfrm>
            <a:off x="3969947" y="3632101"/>
            <a:ext cx="6964136" cy="505051"/>
          </a:xfrm>
        </p:spPr>
        <p:txBody>
          <a:bodyPr>
            <a:noAutofit/>
          </a:bodyPr>
          <a:lstStyle/>
          <a:p>
            <a:pPr lvl="1"/>
            <a:r>
              <a:rPr lang="zh-CN" altLang="en-US" sz="2400" dirty="0" smtClean="0"/>
              <a:t>企业</a:t>
            </a:r>
            <a:r>
              <a:rPr lang="zh-CN" altLang="en-US" sz="2400" dirty="0"/>
              <a:t>级关系数据库的价格很高，并且随着系统的规模增大而不断上升。</a:t>
            </a:r>
          </a:p>
          <a:p>
            <a:pPr lvl="1"/>
            <a:r>
              <a:rPr lang="zh-CN" altLang="en-US" sz="2400" dirty="0"/>
              <a:t>高昂的建设和运维成本无法满足云计算应用对数据库的需求。</a:t>
            </a:r>
          </a:p>
          <a:p>
            <a:endParaRPr lang="zh-CN" altLang="en-US" sz="2400" dirty="0"/>
          </a:p>
        </p:txBody>
      </p:sp>
      <p:sp>
        <p:nvSpPr>
          <p:cNvPr id="4" name="文本框 3"/>
          <p:cNvSpPr txBox="1"/>
          <p:nvPr>
            <p:custDataLst>
              <p:tags r:id="rId1"/>
            </p:custDataLst>
          </p:nvPr>
        </p:nvSpPr>
        <p:spPr>
          <a:xfrm>
            <a:off x="1886857" y="2743368"/>
            <a:ext cx="1509485" cy="1015663"/>
          </a:xfrm>
          <a:prstGeom prst="rect">
            <a:avLst/>
          </a:prstGeom>
          <a:noFill/>
        </p:spPr>
        <p:txBody>
          <a:bodyPr wrap="square" rtlCol="0">
            <a:normAutofit/>
          </a:bodyPr>
          <a:lstStyle/>
          <a:p>
            <a:pPr algn="ctr"/>
            <a:r>
              <a:rPr lang="en-US" altLang="zh-CN" sz="6000" dirty="0" smtClean="0">
                <a:solidFill>
                  <a:schemeClr val="accent1"/>
                </a:solidFill>
              </a:rPr>
              <a:t>05</a:t>
            </a:r>
          </a:p>
        </p:txBody>
      </p:sp>
    </p:spTree>
    <p:extLst>
      <p:ext uri="{BB962C8B-B14F-4D97-AF65-F5344CB8AC3E}">
        <p14:creationId xmlns="" xmlns:p14="http://schemas.microsoft.com/office/powerpoint/2010/main" val="341882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F2925F8F-498E-41B5-A090-6A2056B9C0D3}" type="slidenum">
              <a:rPr lang="zh-CN" altLang="en-US"/>
              <a:pPr/>
              <a:t>9</a:t>
            </a:fld>
            <a:endParaRPr lang="en-US" altLang="zh-CN"/>
          </a:p>
        </p:txBody>
      </p:sp>
      <p:sp>
        <p:nvSpPr>
          <p:cNvPr id="23554" name="AutoShape 2"/>
          <p:cNvSpPr>
            <a:spLocks noChangeArrowheads="1"/>
          </p:cNvSpPr>
          <p:nvPr/>
        </p:nvSpPr>
        <p:spPr bwMode="auto">
          <a:xfrm>
            <a:off x="239184" y="77788"/>
            <a:ext cx="11664949" cy="1217612"/>
          </a:xfrm>
          <a:prstGeom prst="roundRect">
            <a:avLst>
              <a:gd name="adj" fmla="val 16667"/>
            </a:avLst>
          </a:prstGeom>
          <a:solidFill>
            <a:srgbClr val="99CCFF">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effectLst>
                  <a:outerShdw blurRad="38100" dist="38100" dir="2700000" algn="tl">
                    <a:srgbClr val="FFFFFF"/>
                  </a:outerShdw>
                </a:effectLst>
                <a:latin typeface="Arial Black" pitchFamily="34" charset="0"/>
                <a:ea typeface="MingLiU" pitchFamily="49" charset="-120"/>
              </a:rPr>
              <a:t>Types of Cloud Service Provider</a:t>
            </a:r>
          </a:p>
          <a:p>
            <a:pPr algn="ctr" eaLnBrk="1" hangingPunct="1">
              <a:buSzPct val="100000"/>
              <a:buFont typeface="Times New Roman" pitchFamily="18" charset="0"/>
              <a:buNone/>
            </a:pPr>
            <a:r>
              <a:rPr lang="zh-CN" altLang="en-US" sz="3200">
                <a:effectLst>
                  <a:outerShdw blurRad="38100" dist="38100" dir="2700000" algn="tl">
                    <a:srgbClr val="FFFFFF"/>
                  </a:outerShdw>
                </a:effectLst>
                <a:latin typeface="DFKai-SB" pitchFamily="65" charset="-120"/>
              </a:rPr>
              <a:t>云服务提供商类型</a:t>
            </a:r>
          </a:p>
        </p:txBody>
      </p:sp>
      <p:sp>
        <p:nvSpPr>
          <p:cNvPr id="23555" name="AutoShape 3"/>
          <p:cNvSpPr>
            <a:spLocks noChangeArrowheads="1"/>
          </p:cNvSpPr>
          <p:nvPr/>
        </p:nvSpPr>
        <p:spPr bwMode="auto">
          <a:xfrm>
            <a:off x="215900" y="1619250"/>
            <a:ext cx="4320117" cy="1500188"/>
          </a:xfrm>
          <a:prstGeom prst="roundRect">
            <a:avLst>
              <a:gd name="adj" fmla="val 34588"/>
            </a:avLst>
          </a:prstGeom>
          <a:solidFill>
            <a:srgbClr val="FFCCFF">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solidFill>
                  <a:srgbClr val="FF0000"/>
                </a:solidFill>
                <a:effectLst>
                  <a:outerShdw blurRad="38100" dist="38100" dir="2700000" algn="tl">
                    <a:srgbClr val="000000"/>
                  </a:outerShdw>
                </a:effectLst>
                <a:latin typeface="Arial Black" pitchFamily="34" charset="0"/>
                <a:ea typeface="MingLiU" pitchFamily="49" charset="-120"/>
              </a:rPr>
              <a:t>SaaS</a:t>
            </a:r>
          </a:p>
          <a:p>
            <a:pPr algn="ctr" eaLnBrk="1" hangingPunct="1">
              <a:buSzPct val="100000"/>
              <a:buFont typeface="Times New Roman" pitchFamily="18" charset="0"/>
              <a:buNone/>
            </a:pPr>
            <a:r>
              <a:rPr lang="en-US" altLang="zh-CN">
                <a:solidFill>
                  <a:srgbClr val="0000FF"/>
                </a:solidFill>
                <a:effectLst>
                  <a:outerShdw blurRad="38100" dist="38100" dir="2700000" algn="tl">
                    <a:srgbClr val="000000"/>
                  </a:outerShdw>
                </a:effectLst>
                <a:latin typeface="Arial Black" pitchFamily="34" charset="0"/>
                <a:ea typeface="MingLiU" pitchFamily="49" charset="-120"/>
              </a:rPr>
              <a:t>Software as a Service</a:t>
            </a:r>
          </a:p>
          <a:p>
            <a:pPr algn="ctr" eaLnBrk="1" hangingPunct="1">
              <a:buSzPct val="100000"/>
              <a:buFont typeface="Times New Roman" pitchFamily="18" charset="0"/>
              <a:buNone/>
            </a:pPr>
            <a:r>
              <a:rPr lang="en-US" altLang="zh-CN" sz="3200">
                <a:solidFill>
                  <a:srgbClr val="FFFF00"/>
                </a:solidFill>
                <a:effectLst>
                  <a:outerShdw blurRad="38100" dist="38100" dir="2700000" algn="tl">
                    <a:srgbClr val="000000"/>
                  </a:outerShdw>
                </a:effectLst>
                <a:latin typeface="宋体" pitchFamily="2" charset="-122"/>
              </a:rPr>
              <a:t>软件即服务</a:t>
            </a:r>
          </a:p>
        </p:txBody>
      </p:sp>
      <p:sp>
        <p:nvSpPr>
          <p:cNvPr id="23556" name="AutoShape 4"/>
          <p:cNvSpPr>
            <a:spLocks noChangeArrowheads="1"/>
          </p:cNvSpPr>
          <p:nvPr/>
        </p:nvSpPr>
        <p:spPr bwMode="auto">
          <a:xfrm>
            <a:off x="215900" y="3300413"/>
            <a:ext cx="4320117" cy="1498600"/>
          </a:xfrm>
          <a:prstGeom prst="roundRect">
            <a:avLst>
              <a:gd name="adj" fmla="val 34588"/>
            </a:avLst>
          </a:prstGeom>
          <a:solidFill>
            <a:srgbClr val="FFFF66">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solidFill>
                  <a:srgbClr val="FF0000"/>
                </a:solidFill>
                <a:effectLst>
                  <a:outerShdw blurRad="38100" dist="38100" dir="2700000" algn="tl">
                    <a:srgbClr val="000000"/>
                  </a:outerShdw>
                </a:effectLst>
                <a:latin typeface="Arial Black" pitchFamily="34" charset="0"/>
                <a:ea typeface="MingLiU" pitchFamily="49" charset="-120"/>
              </a:rPr>
              <a:t>PaaS</a:t>
            </a:r>
          </a:p>
          <a:p>
            <a:pPr algn="ctr" eaLnBrk="1" hangingPunct="1">
              <a:buSzPct val="100000"/>
              <a:buFont typeface="Times New Roman" pitchFamily="18" charset="0"/>
              <a:buNone/>
            </a:pPr>
            <a:r>
              <a:rPr lang="en-US" altLang="zh-CN">
                <a:solidFill>
                  <a:srgbClr val="0000FF"/>
                </a:solidFill>
                <a:effectLst>
                  <a:outerShdw blurRad="38100" dist="38100" dir="2700000" algn="tl">
                    <a:srgbClr val="000000"/>
                  </a:outerShdw>
                </a:effectLst>
                <a:latin typeface="Arial Black" pitchFamily="34" charset="0"/>
                <a:ea typeface="MingLiU" pitchFamily="49" charset="-120"/>
              </a:rPr>
              <a:t>Platform as a Service</a:t>
            </a:r>
          </a:p>
          <a:p>
            <a:pPr algn="ctr" eaLnBrk="1" hangingPunct="1">
              <a:buSzPct val="100000"/>
              <a:buFont typeface="Times New Roman" pitchFamily="18" charset="0"/>
              <a:buNone/>
            </a:pPr>
            <a:r>
              <a:rPr lang="en-US" altLang="zh-CN" sz="3200">
                <a:solidFill>
                  <a:srgbClr val="FFFF00"/>
                </a:solidFill>
                <a:effectLst>
                  <a:outerShdw blurRad="38100" dist="38100" dir="2700000" algn="tl">
                    <a:srgbClr val="000000"/>
                  </a:outerShdw>
                </a:effectLst>
                <a:latin typeface="宋体" pitchFamily="2" charset="-122"/>
              </a:rPr>
              <a:t>平台即服务</a:t>
            </a:r>
          </a:p>
        </p:txBody>
      </p:sp>
      <p:sp>
        <p:nvSpPr>
          <p:cNvPr id="23557" name="AutoShape 5"/>
          <p:cNvSpPr>
            <a:spLocks noChangeArrowheads="1"/>
          </p:cNvSpPr>
          <p:nvPr/>
        </p:nvSpPr>
        <p:spPr bwMode="auto">
          <a:xfrm>
            <a:off x="215900" y="4978400"/>
            <a:ext cx="4320117" cy="1500188"/>
          </a:xfrm>
          <a:prstGeom prst="roundRect">
            <a:avLst>
              <a:gd name="adj" fmla="val 34588"/>
            </a:avLst>
          </a:prstGeom>
          <a:solidFill>
            <a:srgbClr val="E6FF00">
              <a:alpha val="50000"/>
            </a:srgbClr>
          </a:solidFill>
          <a:ln>
            <a:noFill/>
          </a:ln>
          <a:effectLst>
            <a:outerShdw dist="50912" dir="2700000" algn="ctr" rotWithShape="0">
              <a:srgbClr val="C0C0C0">
                <a:alpha val="50000"/>
              </a:srgbClr>
            </a:outerShdw>
          </a:effectLst>
          <a:extLst>
            <a:ext uri="{91240B29-F687-4F45-9708-019B960494DF}">
              <a14:hiddenLine xmlns="" xmlns:a14="http://schemas.microsoft.com/office/drawing/2010/main" w="9525">
                <a:solidFill>
                  <a:srgbClr val="000000"/>
                </a:solidFill>
                <a:round/>
                <a:headEnd/>
                <a:tailEnd/>
              </a14:hiddenLine>
            </a:ext>
          </a:extLst>
        </p:spPr>
        <p:txBody>
          <a:bodyPr wrap="none" lIns="81000" tIns="40500" rIns="81000" bIns="40500" anchor="ctr"/>
          <a:lstStyle>
            <a:lvl1pPr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1pPr>
            <a:lvl2pPr marL="668338" indent="-2571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2pPr>
            <a:lvl3pPr marL="1028700" indent="-206375"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3pPr>
            <a:lvl4pPr marL="1439863"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4pPr>
            <a:lvl5pPr marL="1851025" indent="-204788" defTabSz="404813" eaLnBrk="0" hangingPunct="0">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5pPr>
            <a:lvl6pPr marL="23082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6pPr>
            <a:lvl7pPr marL="27654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7pPr>
            <a:lvl8pPr marL="32226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8pPr>
            <a:lvl9pPr marL="3679825" indent="-204788" defTabSz="404813" eaLnBrk="0" fontAlgn="base" hangingPunct="0">
              <a:spcBef>
                <a:spcPct val="0"/>
              </a:spcBef>
              <a:spcAft>
                <a:spcPct val="0"/>
              </a:spcAft>
              <a:tabLst>
                <a:tab pos="0" algn="l"/>
                <a:tab pos="822325" algn="l"/>
                <a:tab pos="1646238" algn="l"/>
                <a:tab pos="2468563" algn="l"/>
                <a:tab pos="3292475" algn="l"/>
                <a:tab pos="4114800" algn="l"/>
                <a:tab pos="4937125" algn="l"/>
                <a:tab pos="5761038" algn="l"/>
                <a:tab pos="6583363" algn="l"/>
                <a:tab pos="7407275" algn="l"/>
                <a:tab pos="8229600" algn="l"/>
                <a:tab pos="9051925" algn="l"/>
              </a:tabLst>
              <a:defRPr>
                <a:solidFill>
                  <a:schemeClr val="tx1"/>
                </a:solidFill>
                <a:latin typeface="Arial" pitchFamily="34" charset="0"/>
                <a:ea typeface="宋体" pitchFamily="2" charset="-122"/>
              </a:defRPr>
            </a:lvl9pPr>
          </a:lstStyle>
          <a:p>
            <a:pPr algn="ctr" eaLnBrk="1" hangingPunct="1">
              <a:buSzPct val="100000"/>
              <a:buFont typeface="Times New Roman" pitchFamily="18" charset="0"/>
              <a:buNone/>
            </a:pPr>
            <a:r>
              <a:rPr lang="en-US" altLang="zh-CN" sz="3200">
                <a:solidFill>
                  <a:srgbClr val="FF0000"/>
                </a:solidFill>
                <a:effectLst>
                  <a:outerShdw blurRad="38100" dist="38100" dir="2700000" algn="tl">
                    <a:srgbClr val="000000"/>
                  </a:outerShdw>
                </a:effectLst>
                <a:latin typeface="Arial Black" pitchFamily="34" charset="0"/>
                <a:ea typeface="MingLiU" pitchFamily="49" charset="-120"/>
              </a:rPr>
              <a:t>IaaS</a:t>
            </a:r>
          </a:p>
          <a:p>
            <a:pPr algn="ctr" eaLnBrk="1" hangingPunct="1">
              <a:buSzPct val="100000"/>
              <a:buFont typeface="Times New Roman" pitchFamily="18" charset="0"/>
              <a:buNone/>
            </a:pPr>
            <a:r>
              <a:rPr lang="en-US" altLang="zh-CN" sz="1600">
                <a:solidFill>
                  <a:srgbClr val="0000FF"/>
                </a:solidFill>
                <a:effectLst>
                  <a:outerShdw blurRad="38100" dist="38100" dir="2700000" algn="tl">
                    <a:srgbClr val="000000"/>
                  </a:outerShdw>
                </a:effectLst>
                <a:latin typeface="Arial Black" pitchFamily="34" charset="0"/>
                <a:ea typeface="MingLiU" pitchFamily="49" charset="-120"/>
              </a:rPr>
              <a:t>Infrastructure as a Service</a:t>
            </a:r>
          </a:p>
          <a:p>
            <a:pPr algn="ctr" eaLnBrk="1" hangingPunct="1">
              <a:buSzPct val="100000"/>
              <a:buFont typeface="Times New Roman" pitchFamily="18" charset="0"/>
              <a:buNone/>
            </a:pPr>
            <a:r>
              <a:rPr lang="zh-CN" altLang="en-US" sz="3200">
                <a:solidFill>
                  <a:srgbClr val="FFFF00"/>
                </a:solidFill>
                <a:effectLst>
                  <a:outerShdw blurRad="38100" dist="38100" dir="2700000" algn="tl">
                    <a:srgbClr val="000000"/>
                  </a:outerShdw>
                </a:effectLst>
                <a:latin typeface="宋体" pitchFamily="2" charset="-122"/>
              </a:rPr>
              <a:t>基础设施即服务</a:t>
            </a:r>
          </a:p>
        </p:txBody>
      </p:sp>
      <p:pic>
        <p:nvPicPr>
          <p:cNvPr id="23558" name="Picture 6" descr="0b907cd9edb8a54910df9b7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520268" y="1557338"/>
            <a:ext cx="5983817" cy="4831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miter lim="800000"/>
                <a:headEnd/>
                <a:tailEnd/>
              </a14:hiddenLine>
            </a:ext>
          </a:extLst>
        </p:spPr>
      </p:pic>
    </p:spTree>
    <p:extLst>
      <p:ext uri="{BB962C8B-B14F-4D97-AF65-F5344CB8AC3E}">
        <p14:creationId xmlns="" xmlns:p14="http://schemas.microsoft.com/office/powerpoint/2010/main" val="277449768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50925153645"/>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82"/>
  <p:tag name="KSO_WM_UNIT_TYPE" val="a"/>
  <p:tag name="KSO_WM_UNIT_INDEX" val="1"/>
  <p:tag name="KSO_WM_UNIT_ID" val="custom20184582_1*a*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个人述职报告"/>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82_1*i*2"/>
  <p:tag name="KSO_WM_TEMPLATE_CATEGORY" val="custom"/>
  <p:tag name="KSO_WM_TEMPLATE_INDEX" val="20184582"/>
  <p:tag name="KSO_WM_UNIT_INDEX" val="2"/>
</p:tagLst>
</file>

<file path=ppt/tags/tag12.xml><?xml version="1.0" encoding="utf-8"?>
<p:tagLst xmlns:a="http://schemas.openxmlformats.org/drawingml/2006/main" xmlns:r="http://schemas.openxmlformats.org/officeDocument/2006/relationships" xmlns:p="http://schemas.openxmlformats.org/presentationml/2006/main">
  <p:tag name="MH" val="20150925144728"/>
  <p:tag name="MH_LIBRARY" val="CONTENTS"/>
  <p:tag name="MH_AUTOCOLOR" val="TRUE"/>
  <p:tag name="MH_TYPE" val="CONTENTS"/>
  <p:tag name="ID" val="553516"/>
  <p:tag name="KSO_WM_TEMPLATE_CATEGORY" val="custom"/>
  <p:tag name="KSO_WM_TEMPLATE_INDEX" val="160115"/>
  <p:tag name="KSO_WM_SLIDE_ID" val="custom160115_9"/>
  <p:tag name="KSO_WM_SLIDE_INDEX" val="9"/>
  <p:tag name="KSO_WM_SLIDE_ITEM_CNT" val="4"/>
  <p:tag name="KSO_WM_SLIDE_LAYOUT" val="a_l"/>
  <p:tag name="KSO_WM_SLIDE_LAYOUT_CNT" val="1_1"/>
  <p:tag name="KSO_WM_SLIDE_TYPE" val="contents"/>
  <p:tag name="KSO_WM_BEAUTIFY_FLAG" val="#wm#"/>
  <p:tag name="KSO_WM_TAG_VERSION" val="1.0"/>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5_9*i*0"/>
  <p:tag name="KSO_WM_TEMPLATE_CATEGORY" val="custom"/>
  <p:tag name="KSO_WM_TEMPLATE_INDEX" val="160115"/>
  <p:tag name="KSO_WM_UNIT_INDEX"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5_9*i*7"/>
  <p:tag name="KSO_WM_TEMPLATE_CATEGORY" val="custom"/>
  <p:tag name="KSO_WM_TEMPLATE_INDEX" val="160115"/>
  <p:tag name="KSO_WM_UNIT_INDEX" val="7"/>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5_9*i*14"/>
  <p:tag name="KSO_WM_TEMPLATE_CATEGORY" val="custom"/>
  <p:tag name="KSO_WM_TEMPLATE_INDEX" val="160115"/>
  <p:tag name="KSO_WM_UNIT_INDEX" val="1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5_9*i*21"/>
  <p:tag name="KSO_WM_TEMPLATE_CATEGORY" val="custom"/>
  <p:tag name="KSO_WM_TEMPLATE_INDEX" val="160115"/>
  <p:tag name="KSO_WM_UNIT_INDEX" val="2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OTHERS"/>
  <p:tag name="ID" val="553516"/>
  <p:tag name="KSO_WM_UNIT_TYPE" val="a"/>
  <p:tag name="KSO_WM_UNIT_INDEX" val="1"/>
  <p:tag name="KSO_WM_UNIT_ID" val="custom160115_9*a*1"/>
  <p:tag name="KSO_WM_UNIT_CLEAR" val="1"/>
  <p:tag name="KSO_WM_UNIT_LAYERLEVEL" val="1"/>
  <p:tag name="KSO_WM_UNIT_ISCONTENTSTITLE" val="1"/>
  <p:tag name="KSO_WM_UNIT_VALUE" val="3"/>
  <p:tag name="KSO_WM_UNIT_HIGHLIGHT" val="0"/>
  <p:tag name="KSO_WM_UNIT_COMPATIBLE" val="0"/>
  <p:tag name="KSO_WM_UNIT_BIND_DECORATION_IDS" val="custom160115_9*i*29"/>
  <p:tag name="KSO_WM_UNIT_PRESET_TEXT" val="目&#10;录"/>
</p:tagLst>
</file>

<file path=ppt/tags/tag18.xml><?xml version="1.0" encoding="utf-8"?>
<p:tagLst xmlns:a="http://schemas.openxmlformats.org/drawingml/2006/main" xmlns:r="http://schemas.openxmlformats.org/officeDocument/2006/relationships" xmlns:p="http://schemas.openxmlformats.org/presentationml/2006/main">
  <p:tag name="MH" val="20150925144728"/>
  <p:tag name="MH_LIBRARY" val="CONTENTS"/>
  <p:tag name="MH_TYPE" val="OTHERS"/>
  <p:tag name="ID" val="553516"/>
  <p:tag name="KSO_WM_TAG_VERSION" val="1.0"/>
  <p:tag name="KSO_WM_BEAUTIFY_FLAG" val="#wm#"/>
  <p:tag name="KSO_WM_UNIT_TYPE" val="i"/>
  <p:tag name="KSO_WM_UNIT_ID" val="custom160115_9*i*29"/>
  <p:tag name="KSO_WM_TEMPLATE_CATEGORY" val="custom"/>
  <p:tag name="KSO_WM_TEMPLATE_INDEX" val="160115"/>
  <p:tag name="KSO_WM_UNIT_INDEX" val="29"/>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ENTRY"/>
  <p:tag name="ID" val="553516"/>
  <p:tag name="MH_ORDER" val="4"/>
  <p:tag name="KSO_WM_UNIT_TYPE" val="l_h_f"/>
  <p:tag name="KSO_WM_UNIT_INDEX" val="1_4_1"/>
  <p:tag name="KSO_WM_UNIT_ID" val="custom160115_9*l_h_f*1_4_1"/>
  <p:tag name="KSO_WM_UNIT_CLEAR" val="1"/>
  <p:tag name="KSO_WM_UNIT_LAYERLEVEL" val="1_1_1"/>
  <p:tag name="KSO_WM_UNIT_VALUE" val="40"/>
  <p:tag name="KSO_WM_UNIT_HIGHLIGHT" val="0"/>
  <p:tag name="KSO_WM_UNIT_COMPATIBLE" val="0"/>
  <p:tag name="KSO_WM_UNIT_PRESET_TEXT_INDEX" val="3"/>
  <p:tag name="KSO_WM_UNIT_PRESET_TEXT_LEN" val="24"/>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MH" val="20150925153645"/>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NUMBER"/>
  <p:tag name="ID" val="553516"/>
  <p:tag name="MH_ORDER" val="4"/>
  <p:tag name="KSO_WM_UNIT_TYPE" val="l_i"/>
  <p:tag name="KSO_WM_UNIT_INDEX" val="1_7"/>
  <p:tag name="KSO_WM_UNIT_ID" val="custom160115_9*l_i*1_7"/>
  <p:tag name="KSO_WM_UNIT_CLEAR" val="1"/>
  <p:tag name="KSO_WM_UNIT_LAYERLEVEL" val="1_1"/>
  <p:tag name="KSO_WM_DIAGRAM_GROUP_CODE" val="l1-1"/>
  <p:tag name="KSO_WM_UNIT_LINE_FORE_SCHEMECOLOR_INDEX" val="5"/>
  <p:tag name="KSO_WM_UNIT_LINE_FILL_TYPE" val="2"/>
  <p:tag name="KSO_WM_UNIT_TEXT_FILL_FORE_SCHEMECOLOR_INDEX" val="5"/>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OTHERS"/>
  <p:tag name="ID" val="553516"/>
  <p:tag name="KSO_WM_UNIT_TYPE" val="l_i"/>
  <p:tag name="KSO_WM_UNIT_INDEX" val="1_8"/>
  <p:tag name="KSO_WM_UNIT_ID" val="custom160115_9*l_i*1_8"/>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ENTRY"/>
  <p:tag name="ID" val="553516"/>
  <p:tag name="MH_ORDER" val="3"/>
  <p:tag name="KSO_WM_UNIT_TYPE" val="l_h_f"/>
  <p:tag name="KSO_WM_UNIT_INDEX" val="1_3_1"/>
  <p:tag name="KSO_WM_UNIT_ID" val="custom160115_9*l_h_f*1_3_1"/>
  <p:tag name="KSO_WM_UNIT_CLEAR" val="1"/>
  <p:tag name="KSO_WM_UNIT_LAYERLEVEL" val="1_1_1"/>
  <p:tag name="KSO_WM_UNIT_VALUE" val="40"/>
  <p:tag name="KSO_WM_UNIT_HIGHLIGHT" val="0"/>
  <p:tag name="KSO_WM_UNIT_COMPATIBLE" val="0"/>
  <p:tag name="KSO_WM_UNIT_PRESET_TEXT_INDEX" val="3"/>
  <p:tag name="KSO_WM_UNIT_PRESET_TEXT_LEN" val="24"/>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NUMBER"/>
  <p:tag name="ID" val="553516"/>
  <p:tag name="MH_ORDER" val="3"/>
  <p:tag name="KSO_WM_UNIT_TYPE" val="l_i"/>
  <p:tag name="KSO_WM_UNIT_INDEX" val="1_5"/>
  <p:tag name="KSO_WM_UNIT_ID" val="custom160115_9*l_i*1_5"/>
  <p:tag name="KSO_WM_UNIT_CLEAR" val="1"/>
  <p:tag name="KSO_WM_UNIT_LAYERLEVEL" val="1_1"/>
  <p:tag name="KSO_WM_DIAGRAM_GROUP_CODE" val="l1-1"/>
  <p:tag name="KSO_WM_UNIT_LINE_FORE_SCHEMECOLOR_INDEX" val="5"/>
  <p:tag name="KSO_WM_UNIT_LINE_FILL_TYPE" val="2"/>
  <p:tag name="KSO_WM_UNIT_TEXT_FILL_FORE_SCHEMECOLOR_INDEX" val="5"/>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OTHERS"/>
  <p:tag name="ID" val="553516"/>
  <p:tag name="KSO_WM_UNIT_TYPE" val="l_i"/>
  <p:tag name="KSO_WM_UNIT_INDEX" val="1_6"/>
  <p:tag name="KSO_WM_UNIT_ID" val="custom160115_9*l_i*1_6"/>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ENTRY"/>
  <p:tag name="ID" val="553516"/>
  <p:tag name="MH_ORDER" val="2"/>
  <p:tag name="KSO_WM_UNIT_TYPE" val="l_h_f"/>
  <p:tag name="KSO_WM_UNIT_INDEX" val="1_2_1"/>
  <p:tag name="KSO_WM_UNIT_ID" val="custom160115_9*l_h_f*1_2_1"/>
  <p:tag name="KSO_WM_UNIT_CLEAR" val="1"/>
  <p:tag name="KSO_WM_UNIT_LAYERLEVEL" val="1_1_1"/>
  <p:tag name="KSO_WM_UNIT_VALUE" val="40"/>
  <p:tag name="KSO_WM_UNIT_HIGHLIGHT" val="0"/>
  <p:tag name="KSO_WM_UNIT_COMPATIBLE" val="0"/>
  <p:tag name="KSO_WM_UNIT_PRESET_TEXT_INDEX" val="3"/>
  <p:tag name="KSO_WM_UNIT_PRESET_TEXT_LEN" val="24"/>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NUMBER"/>
  <p:tag name="ID" val="553516"/>
  <p:tag name="MH_ORDER" val="2"/>
  <p:tag name="KSO_WM_UNIT_TYPE" val="l_i"/>
  <p:tag name="KSO_WM_UNIT_INDEX" val="1_3"/>
  <p:tag name="KSO_WM_UNIT_ID" val="custom160115_9*l_i*1_3"/>
  <p:tag name="KSO_WM_UNIT_CLEAR" val="1"/>
  <p:tag name="KSO_WM_UNIT_LAYERLEVEL" val="1_1"/>
  <p:tag name="KSO_WM_DIAGRAM_GROUP_CODE" val="l1-1"/>
  <p:tag name="KSO_WM_UNIT_LINE_FORE_SCHEMECOLOR_INDEX" val="5"/>
  <p:tag name="KSO_WM_UNIT_LINE_FILL_TYPE" val="2"/>
  <p:tag name="KSO_WM_UNIT_TEXT_FILL_FORE_SCHEMECOLOR_INDEX" val="5"/>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OTHERS"/>
  <p:tag name="ID" val="553516"/>
  <p:tag name="KSO_WM_UNIT_TYPE" val="l_i"/>
  <p:tag name="KSO_WM_UNIT_INDEX" val="1_4"/>
  <p:tag name="KSO_WM_UNIT_ID" val="custom160115_9*l_i*1_4"/>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ENTRY"/>
  <p:tag name="ID" val="553516"/>
  <p:tag name="MH_ORDER" val="1"/>
  <p:tag name="KSO_WM_UNIT_TYPE" val="l_h_f"/>
  <p:tag name="KSO_WM_UNIT_INDEX" val="1_1_1"/>
  <p:tag name="KSO_WM_UNIT_ID" val="custom160115_9*l_h_f*1_1_1"/>
  <p:tag name="KSO_WM_UNIT_CLEAR" val="1"/>
  <p:tag name="KSO_WM_UNIT_LAYERLEVEL" val="1_1_1"/>
  <p:tag name="KSO_WM_UNIT_VALUE" val="40"/>
  <p:tag name="KSO_WM_UNIT_HIGHLIGHT" val="0"/>
  <p:tag name="KSO_WM_UNIT_COMPATIBLE" val="0"/>
  <p:tag name="KSO_WM_UNIT_PRESET_TEXT_INDEX" val="3"/>
  <p:tag name="KSO_WM_UNIT_PRESET_TEXT_LEN" val="24"/>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NUMBER"/>
  <p:tag name="ID" val="553516"/>
  <p:tag name="MH_ORDER" val="1"/>
  <p:tag name="KSO_WM_UNIT_TYPE" val="l_i"/>
  <p:tag name="KSO_WM_UNIT_INDEX" val="1_1"/>
  <p:tag name="KSO_WM_UNIT_ID" val="custom160115_9*l_i*1_1"/>
  <p:tag name="KSO_WM_UNIT_CLEAR" val="1"/>
  <p:tag name="KSO_WM_UNIT_LAYERLEVEL" val="1_1"/>
  <p:tag name="KSO_WM_DIAGRAM_GROUP_CODE" val="l1-1"/>
  <p:tag name="KSO_WM_UNIT_LINE_FORE_SCHEMECOLOR_INDEX" val="5"/>
  <p:tag name="KSO_WM_UNIT_LINE_FILL_TYPE" val="2"/>
  <p:tag name="KSO_WM_UNIT_TEXT_FILL_FORE_SCHEMECOLOR_INDEX" val="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MH" val="20150925153645"/>
  <p:tag name="MH_LIBRARY" val="GRAPHIC"/>
  <p:tag name="MH_TYPE" val="Other"/>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MH" val="20150925144728"/>
  <p:tag name="MH_LIBRARY" val="CONTENTS"/>
  <p:tag name="MH_TYPE" val="OTHERS"/>
  <p:tag name="ID" val="553516"/>
  <p:tag name="KSO_WM_UNIT_TYPE" val="l_i"/>
  <p:tag name="KSO_WM_UNIT_INDEX" val="1_2"/>
  <p:tag name="KSO_WM_UNIT_ID" val="custom160115_9*l_i*1_2"/>
  <p:tag name="KSO_WM_UNIT_CLEAR" val="1"/>
  <p:tag name="KSO_WM_UNIT_LAYERLEVEL" val="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SLIDE_ID" val="custom160115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12*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b"/>
  <p:tag name="KSO_WM_UNIT_INDEX" val="1"/>
  <p:tag name="KSO_WM_UNIT_ID" val="custom160115_12*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e"/>
  <p:tag name="KSO_WM_UNIT_INDEX" val="1"/>
  <p:tag name="KSO_WM_UNIT_ID" val="custom160115_12*e*1"/>
  <p:tag name="KSO_WM_UNIT_CLEAR" val="1"/>
  <p:tag name="KSO_WM_UNIT_LAYERLEVEL" val="1"/>
  <p:tag name="KSO_WM_UNIT_VALUE" val="1"/>
  <p:tag name="KSO_WM_UNIT_HIGHLIGHT" val="0"/>
  <p:tag name="KSO_WM_UNIT_COMPATIBLE" val="1"/>
  <p:tag name="KSO_WM_UNIT_PRESET_TEXT" val="0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SLIDE_ID" val="custom160115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12*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4.xml><?xml version="1.0" encoding="utf-8"?>
<p:tagLst xmlns:a="http://schemas.openxmlformats.org/drawingml/2006/main" xmlns:r="http://schemas.openxmlformats.org/officeDocument/2006/relationships" xmlns:p="http://schemas.openxmlformats.org/presentationml/2006/main">
  <p:tag name="MH" val="20150925153645"/>
  <p:tag name="MH_LIBRARY" val="GRAPHIC"/>
  <p:tag name="MH_TYPE" val="Other"/>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b"/>
  <p:tag name="KSO_WM_UNIT_INDEX" val="1"/>
  <p:tag name="KSO_WM_UNIT_ID" val="custom160115_12*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e"/>
  <p:tag name="KSO_WM_UNIT_INDEX" val="1"/>
  <p:tag name="KSO_WM_UNIT_ID" val="custom160115_12*e*1"/>
  <p:tag name="KSO_WM_UNIT_CLEAR" val="1"/>
  <p:tag name="KSO_WM_UNIT_LAYERLEVEL" val="1"/>
  <p:tag name="KSO_WM_UNIT_VALUE" val="1"/>
  <p:tag name="KSO_WM_UNIT_HIGHLIGHT" val="0"/>
  <p:tag name="KSO_WM_UNIT_COMPATIBLE" val="1"/>
  <p:tag name="KSO_WM_UNIT_PRESET_TEXT" val="0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SLIDE_ID" val="custom160115_12"/>
  <p:tag name="KSO_WM_SLIDE_INDEX" val="12"/>
  <p:tag name="KSO_WM_SLIDE_ITEM_CNT" val="2"/>
  <p:tag name="KSO_WM_SLIDE_LAYOUT" val="a_b_e"/>
  <p:tag name="KSO_WM_SLIDE_LAYOUT_CNT" val="1_1_1"/>
  <p:tag name="KSO_WM_SLIDE_TYPE" val="sectionTitle"/>
  <p:tag name="KSO_WM_BEAUTIFY_FLAG" val="#wm#"/>
  <p:tag name="KSO_WM_TAG_VERSION" val="1.0"/>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12*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b"/>
  <p:tag name="KSO_WM_UNIT_INDEX" val="1"/>
  <p:tag name="KSO_WM_UNIT_ID" val="custom160115_12*b*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e"/>
  <p:tag name="KSO_WM_UNIT_INDEX" val="1"/>
  <p:tag name="KSO_WM_UNIT_ID" val="custom160115_12*e*1"/>
  <p:tag name="KSO_WM_UNIT_CLEAR" val="1"/>
  <p:tag name="KSO_WM_UNIT_LAYERLEVEL" val="1"/>
  <p:tag name="KSO_WM_UNIT_VALUE" val="1"/>
  <p:tag name="KSO_WM_UNIT_HIGHLIGHT" val="0"/>
  <p:tag name="KSO_WM_UNIT_COMPATIBLE" val="1"/>
  <p:tag name="KSO_WM_UNIT_PRESET_TEXT" val="0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e"/>
  <p:tag name="KSO_WM_UNIT_INDEX" val="1"/>
  <p:tag name="KSO_WM_UNIT_ID" val="custom160115_12*e*1"/>
  <p:tag name="KSO_WM_UNIT_CLEAR" val="1"/>
  <p:tag name="KSO_WM_UNIT_LAYERLEVEL" val="1"/>
  <p:tag name="KSO_WM_UNIT_VALUE" val="1"/>
  <p:tag name="KSO_WM_UNIT_HIGHLIGHT" val="0"/>
  <p:tag name="KSO_WM_UNIT_COMPATIBLE" val="1"/>
  <p:tag name="KSO_WM_UNIT_PRESET_TEXT" val="0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e"/>
  <p:tag name="KSO_WM_UNIT_INDEX" val="1"/>
  <p:tag name="KSO_WM_UNIT_ID" val="custom160115_12*e*1"/>
  <p:tag name="KSO_WM_UNIT_CLEAR" val="1"/>
  <p:tag name="KSO_WM_UNIT_LAYERLEVEL" val="1"/>
  <p:tag name="KSO_WM_UNIT_VALUE" val="1"/>
  <p:tag name="KSO_WM_UNIT_HIGHLIGHT" val="0"/>
  <p:tag name="KSO_WM_UNIT_COMPATIBLE" val="1"/>
  <p:tag name="KSO_WM_UNIT_PRESET_TEXT" val="0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MH" val="20150925142203"/>
  <p:tag name="MH_LIBRARY" val="GRAPHIC"/>
  <p:tag name="MH_ORDER" val="图片 6"/>
  <p:tag name="KSO_WM_TAG_VERSION" val="1.0"/>
  <p:tag name="KSO_WM_BEAUTIFY_FLAG" val="#wm#"/>
  <p:tag name="KSO_WM_UNIT_TYPE" val="i"/>
  <p:tag name="KSO_WM_UNIT_ID" val="258*i*0"/>
  <p:tag name="KSO_WM_TEMPLATE_CATEGORY" val="custom"/>
  <p:tag name="KSO_WM_TEMPLATE_INDEX" val="160115"/>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82"/>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5"/>
  <p:tag name="KSO_WM_TAG_VERSION" val="1.0"/>
  <p:tag name="KSO_WM_SLIDE_ID" val="custom160115_2"/>
  <p:tag name="KSO_WM_SLIDE_INDEX" val="2"/>
  <p:tag name="KSO_WM_SLIDE_ITEM_CNT" val="2"/>
  <p:tag name="KSO_WM_SLIDE_LAYOUT" val="a_f"/>
  <p:tag name="KSO_WM_SLIDE_LAYOUT_CNT" val="1_1"/>
  <p:tag name="KSO_WM_SLIDE_TYPE" val="text"/>
  <p:tag name="KSO_WM_BEAUTIFY_FLAG" val="#wm#"/>
  <p:tag name="KSO_WM_SLIDE_POSITION" val="66*144"/>
  <p:tag name="KSO_WM_SLIDE_SIZE" val="828*343"/>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f"/>
  <p:tag name="KSO_WM_UNIT_INDEX" val="1"/>
  <p:tag name="KSO_WM_UNIT_ID" val="custom160115_2*f*1"/>
  <p:tag name="KSO_WM_UNIT_CLEAR" val="1"/>
  <p:tag name="KSO_WM_UNIT_LAYERLEVEL" val="1"/>
  <p:tag name="KSO_WM_UNIT_VALUE" val="319"/>
  <p:tag name="KSO_WM_UNIT_HIGHLIGHT" val="0"/>
  <p:tag name="KSO_WM_UNIT_COMPATIBLE" val="0"/>
  <p:tag name="KSO_WM_UNIT_PRESET_TEXT_INDEX" val="5"/>
  <p:tag name="KSO_WM_UNIT_PRESET_TEXT_LEN" val="23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82"/>
</p:tagLst>
</file>

<file path=ppt/tags/tag70.xml><?xml version="1.0" encoding="utf-8"?>
<p:tagLst xmlns:a="http://schemas.openxmlformats.org/drawingml/2006/main" xmlns:r="http://schemas.openxmlformats.org/officeDocument/2006/relationships" xmlns:p="http://schemas.openxmlformats.org/presentationml/2006/main">
  <p:tag name="MH" val="20150925142203"/>
  <p:tag name="MH_LIBRARY" val="GRAPHIC"/>
  <p:tag name="KSO_WM_TEMPLATE_CATEGORY" val="custom"/>
  <p:tag name="KSO_WM_TEMPLATE_INDEX" val="160115"/>
  <p:tag name="KSO_WM_SLIDE_ID" val="custom160115_29"/>
  <p:tag name="KSO_WM_SLIDE_INDEX" val="29"/>
  <p:tag name="KSO_WM_SLIDE_ITEM_CNT" val="1"/>
  <p:tag name="KSO_WM_SLIDE_TYPE" val="endPage"/>
  <p:tag name="KSO_WM_BEAUTIFY_FLAG" val="#wm#"/>
  <p:tag name="KSO_WM_TAG_VERSION" val="1.0"/>
  <p:tag name="KSO_WM_SLIDE_LAYOUT" val="a"/>
  <p:tag name="KSO_WM_SLIDE_LAYOUT_CNT" val="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5"/>
  <p:tag name="KSO_WM_UNIT_TYPE" val="a"/>
  <p:tag name="KSO_WM_UNIT_INDEX" val="1"/>
  <p:tag name="KSO_WM_UNIT_ID" val="custom160115_29*a*1"/>
  <p:tag name="KSO_WM_UNIT_CLEAR" val="1"/>
  <p:tag name="KSO_WM_UNIT_LAYERLEVEL" val="1"/>
  <p:tag name="KSO_WM_UNIT_VALUE" val="7"/>
  <p:tag name="KSO_WM_UNIT_ISCONTENTSTITLE" val="0"/>
  <p:tag name="KSO_WM_UNIT_HIGHLIGHT" val="0"/>
  <p:tag name="KSO_WM_UNIT_COMPATIBLE" val="0"/>
  <p:tag name="KSO_WM_UNIT_PRESET_TEXT" val="THANK YOU ."/>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82"/>
  <p:tag name="KSO_WM_TAG_VERSION" val="1.0"/>
  <p:tag name="KSO_WM_BEAUTIFY_FLAG" val="#wm#"/>
  <p:tag name="KSO_WM_TEMPLATE_THUMBS_INDEX" val="1、6、12、14、4、5、13、2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82"/>
  <p:tag name="KSO_WM_TAG_VERSION" val="1.0"/>
  <p:tag name="KSO_WM_SLIDE_ID" val="custom20184582_1"/>
  <p:tag name="KSO_WM_SLIDE_INDEX" val="1"/>
  <p:tag name="KSO_WM_SLIDE_ITEM_CNT" val="2"/>
  <p:tag name="KSO_WM_SLIDE_LAYOUT" val="a_b"/>
  <p:tag name="KSO_WM_SLIDE_LAYOUT_CNT" val="1_1"/>
  <p:tag name="KSO_WM_SLIDE_TYPE" val="title"/>
  <p:tag name="KSO_WM_BEAUTIFY_FLAG" val="#wm#"/>
  <p:tag name="KSO_WM_TEMPLATE_THUMBS_INDEX" val="1、6、12、14、4、5、13、20、"/>
</p:tagLst>
</file>

<file path=ppt/theme/theme1.xml><?xml version="1.0" encoding="utf-8"?>
<a:theme xmlns:a="http://schemas.openxmlformats.org/drawingml/2006/main" name="1_Office 主题">
  <a:themeElements>
    <a:clrScheme name="自定义 217">
      <a:dk1>
        <a:srgbClr val="5F5F5F"/>
      </a:dk1>
      <a:lt1>
        <a:srgbClr val="FFFFFF"/>
      </a:lt1>
      <a:dk2>
        <a:srgbClr val="4D4D4D"/>
      </a:dk2>
      <a:lt2>
        <a:srgbClr val="FFFFFF"/>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371">
      <a:dk1>
        <a:sysClr val="windowText" lastClr="000000"/>
      </a:dk1>
      <a:lt1>
        <a:sysClr val="window" lastClr="FFFFFF"/>
      </a:lt1>
      <a:dk2>
        <a:srgbClr val="444D26"/>
      </a:dk2>
      <a:lt2>
        <a:srgbClr val="FFFEEF"/>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4de34vli">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248</TotalTime>
  <Words>2551</Words>
  <Application>Microsoft Office PowerPoint</Application>
  <PresentationFormat>自定义</PresentationFormat>
  <Paragraphs>414</Paragraphs>
  <Slides>38</Slides>
  <Notes>19</Notes>
  <HiddenSlides>0</HiddenSlides>
  <MMClips>0</MMClips>
  <ScaleCrop>false</ScaleCrop>
  <HeadingPairs>
    <vt:vector size="4" baseType="variant">
      <vt:variant>
        <vt:lpstr>主题</vt:lpstr>
      </vt:variant>
      <vt:variant>
        <vt:i4>2</vt:i4>
      </vt:variant>
      <vt:variant>
        <vt:lpstr>幻灯片标题</vt:lpstr>
      </vt:variant>
      <vt:variant>
        <vt:i4>38</vt:i4>
      </vt:variant>
    </vt:vector>
  </HeadingPairs>
  <TitlesOfParts>
    <vt:vector size="40" baseType="lpstr">
      <vt:lpstr>1_Office 主题</vt:lpstr>
      <vt:lpstr>2_Office 主题​​</vt:lpstr>
      <vt:lpstr>非关系型数据库</vt:lpstr>
      <vt:lpstr>幻灯片 2</vt:lpstr>
      <vt:lpstr>幻灯片 3</vt:lpstr>
      <vt:lpstr>高并发读写的性能低</vt:lpstr>
      <vt:lpstr>支撑容量有限</vt:lpstr>
      <vt:lpstr>可扩展和可用性低</vt:lpstr>
      <vt:lpstr>多维数据，半/非结构化数据?</vt:lpstr>
      <vt:lpstr>建设和运维成本高 </vt:lpstr>
      <vt:lpstr>幻灯片 9</vt:lpstr>
      <vt:lpstr>幻灯片 10</vt:lpstr>
      <vt:lpstr>幻灯片 11</vt:lpstr>
      <vt:lpstr>幻灯片 12</vt:lpstr>
      <vt:lpstr>幻灯片 13</vt:lpstr>
      <vt:lpstr>SQL PK NoSQL</vt:lpstr>
      <vt:lpstr>幻灯片 15</vt:lpstr>
      <vt:lpstr>关系数据库的ACID特性</vt:lpstr>
      <vt:lpstr>BASE模式</vt:lpstr>
      <vt:lpstr>幻灯片 18</vt:lpstr>
      <vt:lpstr>Why NoSQL?</vt:lpstr>
      <vt:lpstr>幻灯片 20</vt:lpstr>
      <vt:lpstr>NoSQL的优势和劣势</vt:lpstr>
      <vt:lpstr>幻灯片 22</vt:lpstr>
      <vt:lpstr>Key/Value数据模型</vt:lpstr>
      <vt:lpstr>Key/Value PK Relational Database</vt:lpstr>
      <vt:lpstr>SQL PK API</vt:lpstr>
      <vt:lpstr>Row Store and Column Store</vt:lpstr>
      <vt:lpstr>列式数据库是革命性的</vt:lpstr>
      <vt:lpstr>Document oriented database</vt:lpstr>
      <vt:lpstr>Document oriented database</vt:lpstr>
      <vt:lpstr>An JSON Sample Doc</vt:lpstr>
      <vt:lpstr>图数据库</vt:lpstr>
      <vt:lpstr>图数据库</vt:lpstr>
      <vt:lpstr>幻灯片 33</vt:lpstr>
      <vt:lpstr>幻灯片 34</vt:lpstr>
      <vt:lpstr>幻灯片 35</vt:lpstr>
      <vt:lpstr>幻灯片 36</vt:lpstr>
      <vt:lpstr>幻灯片 37</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非关系型数据库</dc:title>
  <dc:creator/>
  <cp:lastModifiedBy>Administrator</cp:lastModifiedBy>
  <cp:revision>134</cp:revision>
  <dcterms:created xsi:type="dcterms:W3CDTF">2015-05-05T08:02:00Z</dcterms:created>
  <dcterms:modified xsi:type="dcterms:W3CDTF">2018-12-24T13:42:50Z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